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83.xml" ContentType="application/vnd.openxmlformats-officedocument.presentationml.notesSlide+xml"/>
  <Override PartName="/ppt/notesSlides/notesSlide110.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7"/>
  </p:notesMasterIdLst>
  <p:handoutMasterIdLst>
    <p:handoutMasterId r:id="rId138"/>
  </p:handoutMasterIdLst>
  <p:sldIdLst>
    <p:sldId id="256" r:id="rId2"/>
    <p:sldId id="433" r:id="rId3"/>
    <p:sldId id="434" r:id="rId4"/>
    <p:sldId id="435" r:id="rId5"/>
    <p:sldId id="436" r:id="rId6"/>
    <p:sldId id="437" r:id="rId7"/>
    <p:sldId id="438" r:id="rId8"/>
    <p:sldId id="439" r:id="rId9"/>
    <p:sldId id="443" r:id="rId10"/>
    <p:sldId id="442" r:id="rId11"/>
    <p:sldId id="429" r:id="rId12"/>
    <p:sldId id="257" r:id="rId13"/>
    <p:sldId id="258" r:id="rId14"/>
    <p:sldId id="259" r:id="rId15"/>
    <p:sldId id="261" r:id="rId16"/>
    <p:sldId id="263" r:id="rId17"/>
    <p:sldId id="264" r:id="rId18"/>
    <p:sldId id="265" r:id="rId19"/>
    <p:sldId id="267" r:id="rId20"/>
    <p:sldId id="268" r:id="rId21"/>
    <p:sldId id="260" r:id="rId22"/>
    <p:sldId id="269" r:id="rId23"/>
    <p:sldId id="314" r:id="rId24"/>
    <p:sldId id="315" r:id="rId25"/>
    <p:sldId id="317" r:id="rId26"/>
    <p:sldId id="320" r:id="rId27"/>
    <p:sldId id="321" r:id="rId28"/>
    <p:sldId id="380" r:id="rId29"/>
    <p:sldId id="322" r:id="rId30"/>
    <p:sldId id="272" r:id="rId31"/>
    <p:sldId id="273" r:id="rId32"/>
    <p:sldId id="382" r:id="rId33"/>
    <p:sldId id="278" r:id="rId34"/>
    <p:sldId id="279" r:id="rId35"/>
    <p:sldId id="323" r:id="rId36"/>
    <p:sldId id="324" r:id="rId37"/>
    <p:sldId id="325" r:id="rId38"/>
    <p:sldId id="326" r:id="rId39"/>
    <p:sldId id="327" r:id="rId40"/>
    <p:sldId id="328" r:id="rId41"/>
    <p:sldId id="329" r:id="rId42"/>
    <p:sldId id="330" r:id="rId43"/>
    <p:sldId id="337" r:id="rId44"/>
    <p:sldId id="281" r:id="rId45"/>
    <p:sldId id="283" r:id="rId46"/>
    <p:sldId id="284" r:id="rId47"/>
    <p:sldId id="285" r:id="rId48"/>
    <p:sldId id="286" r:id="rId49"/>
    <p:sldId id="332" r:id="rId50"/>
    <p:sldId id="384" r:id="rId51"/>
    <p:sldId id="334" r:id="rId52"/>
    <p:sldId id="335" r:id="rId53"/>
    <p:sldId id="336" r:id="rId54"/>
    <p:sldId id="349" r:id="rId55"/>
    <p:sldId id="350" r:id="rId56"/>
    <p:sldId id="386" r:id="rId57"/>
    <p:sldId id="338" r:id="rId58"/>
    <p:sldId id="343" r:id="rId59"/>
    <p:sldId id="346" r:id="rId60"/>
    <p:sldId id="345" r:id="rId61"/>
    <p:sldId id="340" r:id="rId62"/>
    <p:sldId id="341" r:id="rId63"/>
    <p:sldId id="288" r:id="rId64"/>
    <p:sldId id="289" r:id="rId65"/>
    <p:sldId id="347" r:id="rId66"/>
    <p:sldId id="348" r:id="rId67"/>
    <p:sldId id="290" r:id="rId68"/>
    <p:sldId id="291" r:id="rId69"/>
    <p:sldId id="292" r:id="rId70"/>
    <p:sldId id="293" r:id="rId71"/>
    <p:sldId id="408" r:id="rId72"/>
    <p:sldId id="410" r:id="rId73"/>
    <p:sldId id="411" r:id="rId74"/>
    <p:sldId id="413" r:id="rId75"/>
    <p:sldId id="294" r:id="rId76"/>
    <p:sldId id="352" r:id="rId77"/>
    <p:sldId id="351" r:id="rId78"/>
    <p:sldId id="430" r:id="rId79"/>
    <p:sldId id="295" r:id="rId80"/>
    <p:sldId id="354" r:id="rId81"/>
    <p:sldId id="361" r:id="rId82"/>
    <p:sldId id="360" r:id="rId83"/>
    <p:sldId id="362" r:id="rId84"/>
    <p:sldId id="363" r:id="rId85"/>
    <p:sldId id="364" r:id="rId86"/>
    <p:sldId id="367" r:id="rId87"/>
    <p:sldId id="368" r:id="rId88"/>
    <p:sldId id="372" r:id="rId89"/>
    <p:sldId id="373" r:id="rId90"/>
    <p:sldId id="374" r:id="rId91"/>
    <p:sldId id="375" r:id="rId92"/>
    <p:sldId id="377" r:id="rId93"/>
    <p:sldId id="392" r:id="rId94"/>
    <p:sldId id="393" r:id="rId95"/>
    <p:sldId id="394" r:id="rId96"/>
    <p:sldId id="395" r:id="rId97"/>
    <p:sldId id="396" r:id="rId98"/>
    <p:sldId id="412" r:id="rId99"/>
    <p:sldId id="399" r:id="rId100"/>
    <p:sldId id="402" r:id="rId101"/>
    <p:sldId id="403" r:id="rId102"/>
    <p:sldId id="404" r:id="rId103"/>
    <p:sldId id="407" r:id="rId104"/>
    <p:sldId id="298" r:id="rId105"/>
    <p:sldId id="299" r:id="rId106"/>
    <p:sldId id="302" r:id="rId107"/>
    <p:sldId id="303" r:id="rId108"/>
    <p:sldId id="304" r:id="rId109"/>
    <p:sldId id="305" r:id="rId110"/>
    <p:sldId id="306" r:id="rId111"/>
    <p:sldId id="307" r:id="rId112"/>
    <p:sldId id="308" r:id="rId113"/>
    <p:sldId id="309" r:id="rId114"/>
    <p:sldId id="414" r:id="rId115"/>
    <p:sldId id="415" r:id="rId116"/>
    <p:sldId id="431" r:id="rId117"/>
    <p:sldId id="416" r:id="rId118"/>
    <p:sldId id="417" r:id="rId119"/>
    <p:sldId id="418" r:id="rId120"/>
    <p:sldId id="419" r:id="rId121"/>
    <p:sldId id="420" r:id="rId122"/>
    <p:sldId id="421" r:id="rId123"/>
    <p:sldId id="422" r:id="rId124"/>
    <p:sldId id="423" r:id="rId125"/>
    <p:sldId id="432" r:id="rId126"/>
    <p:sldId id="440" r:id="rId127"/>
    <p:sldId id="441" r:id="rId128"/>
    <p:sldId id="424" r:id="rId129"/>
    <p:sldId id="425" r:id="rId130"/>
    <p:sldId id="426" r:id="rId131"/>
    <p:sldId id="427" r:id="rId132"/>
    <p:sldId id="428" r:id="rId133"/>
    <p:sldId id="310" r:id="rId134"/>
    <p:sldId id="311" r:id="rId135"/>
    <p:sldId id="312" r:id="rId136"/>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CCFF"/>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064"/>
    </p:cViewPr>
  </p:sorterViewPr>
  <p:notesViewPr>
    <p:cSldViewPr>
      <p:cViewPr varScale="1">
        <p:scale>
          <a:sx n="45" d="100"/>
          <a:sy n="45" d="100"/>
        </p:scale>
        <p:origin x="-3096" y="-126"/>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a:defRPr/>
            </a:pPr>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pPr>
              <a:defRPr/>
            </a:pPr>
            <a:fld id="{14CDAA25-2558-46E3-9B6B-3F3BBB2D161C}" type="datetimeFigureOut">
              <a:rPr lang="en-US"/>
              <a:pPr>
                <a:defRPr/>
              </a:pPr>
              <a:t>1/28/2014</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smtClean="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pPr>
              <a:defRPr/>
            </a:pPr>
            <a:fld id="{30A1D90F-F439-4AA3-BEA9-DA8AA339CC51}" type="slidenum">
              <a:rPr lang="en-US"/>
              <a:pPr>
                <a:defRPr/>
              </a:pPr>
              <a:t>‹#›</a:t>
            </a:fld>
            <a:endParaRPr lang="en-US"/>
          </a:p>
        </p:txBody>
      </p:sp>
    </p:spTree>
    <p:extLst>
      <p:ext uri="{BB962C8B-B14F-4D97-AF65-F5344CB8AC3E}">
        <p14:creationId xmlns:p14="http://schemas.microsoft.com/office/powerpoint/2010/main" xmlns="" val="2928286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2AEC9EC-7B21-4265-815B-F4C3C5EB9CA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5BF0AB0-20DC-4A45-93EF-DAE9E6E6DFFC}" type="slidenum">
              <a:rPr lang="en-US" smtClean="0"/>
              <a:pPr/>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23F3F49-CB14-44A1-9C34-6FB24942F9A3}"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B78DBF5-022A-4B6D-87F7-76595307A4AA}"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CD34547-875B-4EF2-8F40-50895F46ECC6}"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3779667-E243-4546-B46F-4D038A647304}"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540BE7E-EC66-43CB-84CE-75F4435440E9}" type="slidenum">
              <a:rPr lang="en-US" smtClean="0"/>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226B7CA-3DC8-4250-B852-D953D36EF1E0}" type="slidenum">
              <a:rPr lang="en-US" smtClean="0"/>
              <a:pPr/>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D28F39C-5636-460D-9D3E-A0083DA166CB}" type="slidenum">
              <a:rPr lang="en-US" smtClean="0"/>
              <a:pPr/>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DD64E25-6CCF-42FF-894B-A57CD15E1084}" type="slidenum">
              <a:rPr lang="en-US" smtClean="0"/>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11132CD-D436-4CDA-B6D6-B430554178E0}"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F4359C0-EBEC-4A28-92BE-952E81B6A227}"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5F47F5B-4A1F-4B6F-A648-BA52A0F4BB1E}" type="slidenum">
              <a:rPr lang="en-US" smtClean="0"/>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63F7EA86-3A63-42CA-89F1-952C81B8A0B4}" type="slidenum">
              <a:rPr lang="en-US" smtClean="0"/>
              <a:pPr/>
              <a:t>110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807187D-CAD3-4B70-AD95-A18D75342008}" type="slidenum">
              <a:rPr lang="en-US" smtClean="0"/>
              <a:pPr/>
              <a:t>111</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918CA9D-32E7-40B4-8E8B-755E00465200}" type="slidenum">
              <a:rPr lang="en-US" smtClean="0"/>
              <a:pPr/>
              <a:t>112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60FEFD95-D468-4F55-B268-142255BEA550}" type="slidenum">
              <a:rPr lang="en-US" smtClean="0"/>
              <a:pPr/>
              <a:t>113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C39C024-C5B6-4648-A075-2C723F5522F5}" type="slidenum">
              <a:rPr lang="en-US" smtClean="0"/>
              <a:pPr/>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6C30D8D3-03C3-45D5-87BF-E4270FE61B69}"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17A8659-809E-4E39-95A8-C56E4AEDD725}"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600C7444-9DA2-4B8A-9E2F-3947DC567B2E}" type="slidenum">
              <a:rPr lang="en-US" smtClean="0"/>
              <a:pPr/>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7439303-B5E6-4E26-871C-7FE7DD46AA25}"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4CCB6B8-545A-40FA-BEEF-6E4EE90D82DF}"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D6230F0-9C9E-4E71-92AD-7E92F71EAC95}" type="slidenum">
              <a:rPr lang="en-US" smtClean="0"/>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4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5225C77-80D8-482B-A3AF-C3FD831C6E8B}"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D30AC64-9087-4C8D-B312-CDA6FEFE1B96}" type="slidenum">
              <a:rPr lang="en-US" smtClean="0"/>
              <a:pPr/>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6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CBFBA90-1D2A-41C6-90AD-7F27D1FFFA0F}" type="slidenum">
              <a:rPr lang="en-US" smtClean="0"/>
              <a:pPr/>
              <a:t>122</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7E76FE4-900C-473A-88F4-B7C818F7ACB4}" type="slidenum">
              <a:rPr lang="en-US" smtClean="0"/>
              <a:pPr/>
              <a:t>123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02133F8-C6DF-482E-B0D1-5F6B898DA4CD}"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60808E65-3BF0-49C3-9F5D-057D6B182A73}" type="slidenum">
              <a:rPr lang="en-US" smtClean="0"/>
              <a:pPr/>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E26B0C2-6964-4593-937F-CCDAF2C3CA17}" type="slidenum">
              <a:rPr lang="en-US" smtClean="0"/>
              <a:pPr/>
              <a:t>129</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EFAA66F-F13D-4074-B725-5E0E54526522}" type="slidenum">
              <a:rPr lang="en-US" smtClean="0"/>
              <a:pPr/>
              <a:t>132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674454D-4169-4E3B-9917-EED7141113DA}"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D89101B-5D34-4C96-9C5E-0823FA1CD084}"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0FE7AF7-831F-417C-B22B-6420D38469D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D2C7EF4-EB32-43B0-BE0F-6C6B2CE2E59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BB0E1CE-6C10-4A31-8E9D-09E24F6ECACB}"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71E395A-4076-47C5-AB33-8BA5EC7B1B0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20B9090-CC83-4117-8F8B-D234892B39B1}"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8D18142-8E44-492A-84F5-D010745B2F7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537E882-8EBE-4E76-9484-5225E9B25689}"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CED2BE3-0C9D-4C2D-9745-774FF1D849DA}"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F095865-2ED3-4ECA-B03B-7CAB0DA941C7}"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49BD8ED-845C-48EB-A024-99B0EE4D762B}"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A3E7C18-5A3D-430E-B77D-0A8F2EC4C4B7}"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21B9D61-E337-4D8F-9108-9105072E015F}"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3BEB794-EB62-474B-BFF7-C8CF1A610BF5}"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B1A41EA-97B2-4649-A61A-2ED83941F726}"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7A0EA44-4CB1-41E8-A4E4-49F21E45EE74}"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0AC544F-791C-4A4B-B9ED-B5A4BBD24E0F}"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DF449F2-3C0B-401C-9A5F-22263428474E}"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85240B4-AC23-4208-9A3D-34F5470FCB10}"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B6631C4-A2C6-4B97-8700-15BE3DFB7E06}"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71B228E-36D3-4D93-A37B-2922B261DC0B}"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7277EAC-D27F-4966-B75C-5959F532CC60}"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468A198-D4B3-4D1C-8C51-561F56BF1344}"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CDA6B61-477F-4654-A3A6-D3056025F577}"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641F19B-6138-42D1-9981-3D3B5FC63D37}"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FE772BF-8EB7-40A5-8C8B-7B0F0E9F0EEE}"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44F1382-4F57-4C1E-BC53-F9581EECCCF4}"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3308649-B019-4A72-A7CB-6183254F1509}"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2124D4B-BEF9-436E-B5F0-AE2778FE6A36}"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85EF5C6-85DE-472F-9608-DEAD92001845}"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57D01DC-A2DA-42CF-9DDE-BA11AA23A6D3}"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0DA52D8-B4B4-4063-A775-27EBAAFB848F}"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E2BED9B-495C-4B90-81AD-3472FAC09E81}"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E5F42DF-7EAE-4DCF-A254-684EDF286A1F}"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71125D0-0FD0-4C6C-8E99-80EDA36732C6}"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A7D6559-0F06-48CD-AF9F-D2E49F76354C}"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911E0EB-BA04-42EA-8636-3EAEAF2F38D7}"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4537828-FC3D-4AA5-B641-2607F043F99D}"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BCD75B1-174D-49BB-A882-ED5AAA92A36A}"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0A61403-2F42-4A82-A30B-9A51DD9D4966}"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9D26AB0-CDF4-4D2F-BD2E-3AB4DF2D41F6}"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6FC9FB6-11A6-4C9F-B154-2A654228368E}"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889724F-70F3-4662-A0CA-69D342F766D8}"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AACC7CA-F3EE-4234-8A74-7FE3011287D8}"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60F766B-2D96-49CE-BB82-92749174CDE0}"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ED27CEB-EFAF-44E7-A735-077BD8A79982}"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CC84358-AF28-4186-A45E-C93AB70DEFEE}"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A9065C7-771C-40E4-B7B6-3B9507EB9755}"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713B6F2-7C45-4A73-ACFF-DE1EEFDA8260}"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8036E82-BFE6-4482-94AC-2D0FF718CDFA}"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97F4B7F-98C7-46DE-A017-5AB4D2D7905C}"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C0FBAEB-40F0-4300-A5A0-F2D140FB01B1}"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8E0ACEB-00FC-4B70-975E-BA0D6412DAE5}"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C902EEC-EDB8-4AFB-80D7-85F154EF948C}"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7AD2554-8DEC-4E40-B008-DEC2BDB8CAE8}"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0A4B212-06C1-400D-A3E8-C26FA5E4C1B9}"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09A64F9-20EB-48B6-B142-0A14BAFCEF90}"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0354082-242A-49D4-921B-29FF6175690B}"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C42FF82-2F6C-4DF7-8CE1-20A404F3D939}"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74C30C8-75D4-4FAB-9C58-47DF8D7D152F}"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5C5B09A-2C6A-4495-8B00-4A35377C39C4}"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5B9B2C25-0866-481F-884F-EEC7B3017BAB}"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AADEC79-9D27-4F07-8473-4092F0361240}"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BD49223-F020-4C63-A8FE-249499ECFD5A}"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21C1C32-E30C-421C-B941-86B76DDEC9D2}"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934A7947-879E-4ABF-B6C3-30B747BE0692}"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9941B61-D204-4CDF-95D1-8AD11DE1516E}"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576BDD7-05C7-45B0-B976-573A6AF90653}"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37A7ED8-A3B4-416E-AC04-D22F4BA617B0}"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CEBDE86-4056-4E81-ACD4-7A19110834AC}"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8D13F70-CE65-46A1-B9CA-1EA279EFFBB3}"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DEDC7D77-4DE4-4337-825A-10C1AC4BB701}"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C8655A2-ACD4-42C9-A456-8B0F70637EC9}"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988253D-F9E6-4BAE-8868-447359D12E5D}"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D232C29-B16D-424A-A255-44BEEE34BA39}"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C2142E0-1C39-4352-90E8-D074691514BA}"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A09B31B7-9BB5-4D48-A69F-9B2864890E71}"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C3E572C-9B73-4A0E-B7E3-C165205C2102}"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41BEDDD2-A69A-4B19-B694-CD118E1132BA}"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F1C9BB9-5E06-4531-98EC-18AF57EA4DDC}"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EEA4A8B-D917-4A61-A38A-42D59FD56423}"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F4382B32-781E-4334-BDD0-25CCF52DCFB1}"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740B502-8728-4466-95A4-856AA9B94932}"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BF0300DE-DFF4-4D51-8734-88069F1A6741}"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F17D461-77A3-4FB1-8FA1-A176C0706FFB}"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6BA02883-FA14-43F1-A863-036877E3369E}"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E7D3AE43-AF3D-4BD3-A68D-9B82C9FBBC37}"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CF3031CB-70E3-4E15-92B9-5158A911D3B0}"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3C170306-2F3E-4AA7-AF29-4A8F313516C7}"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1C4C7BE8-6136-459B-A14F-77750246B955}"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2588C0F2-CC42-41C0-93E1-87045873EC72}"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75520DDB-AF79-4ED9-90C5-9F653143A65B}"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0F1B42C3-E9F1-4A14-AD94-F0233104DD23}" type="slidenum">
              <a:rPr lang="en-US" smtClean="0"/>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804763" indent="-309524">
              <a:defRPr>
                <a:solidFill>
                  <a:schemeClr val="tx1"/>
                </a:solidFill>
                <a:latin typeface="Tahoma" pitchFamily="34" charset="0"/>
              </a:defRPr>
            </a:lvl2pPr>
            <a:lvl3pPr marL="1238098" indent="-247620">
              <a:defRPr>
                <a:solidFill>
                  <a:schemeClr val="tx1"/>
                </a:solidFill>
                <a:latin typeface="Tahoma" pitchFamily="34" charset="0"/>
              </a:defRPr>
            </a:lvl3pPr>
            <a:lvl4pPr marL="1733337" indent="-247620">
              <a:defRPr>
                <a:solidFill>
                  <a:schemeClr val="tx1"/>
                </a:solidFill>
                <a:latin typeface="Tahoma" pitchFamily="34" charset="0"/>
              </a:defRPr>
            </a:lvl4pPr>
            <a:lvl5pPr marL="2228576" indent="-247620">
              <a:defRPr>
                <a:solidFill>
                  <a:schemeClr val="tx1"/>
                </a:solidFill>
                <a:latin typeface="Tahoma" pitchFamily="34" charset="0"/>
              </a:defRPr>
            </a:lvl5pPr>
            <a:lvl6pPr marL="2723815" indent="-247620" eaLnBrk="0" fontAlgn="base" hangingPunct="0">
              <a:spcBef>
                <a:spcPct val="0"/>
              </a:spcBef>
              <a:spcAft>
                <a:spcPct val="0"/>
              </a:spcAft>
              <a:defRPr>
                <a:solidFill>
                  <a:schemeClr val="tx1"/>
                </a:solidFill>
                <a:latin typeface="Tahoma" pitchFamily="34" charset="0"/>
              </a:defRPr>
            </a:lvl6pPr>
            <a:lvl7pPr marL="3219054" indent="-247620" eaLnBrk="0" fontAlgn="base" hangingPunct="0">
              <a:spcBef>
                <a:spcPct val="0"/>
              </a:spcBef>
              <a:spcAft>
                <a:spcPct val="0"/>
              </a:spcAft>
              <a:defRPr>
                <a:solidFill>
                  <a:schemeClr val="tx1"/>
                </a:solidFill>
                <a:latin typeface="Tahoma" pitchFamily="34" charset="0"/>
              </a:defRPr>
            </a:lvl7pPr>
            <a:lvl8pPr marL="3714293" indent="-247620" eaLnBrk="0" fontAlgn="base" hangingPunct="0">
              <a:spcBef>
                <a:spcPct val="0"/>
              </a:spcBef>
              <a:spcAft>
                <a:spcPct val="0"/>
              </a:spcAft>
              <a:defRPr>
                <a:solidFill>
                  <a:schemeClr val="tx1"/>
                </a:solidFill>
                <a:latin typeface="Tahoma" pitchFamily="34" charset="0"/>
              </a:defRPr>
            </a:lvl8pPr>
            <a:lvl9pPr marL="4209532" indent="-247620" eaLnBrk="0" fontAlgn="base" hangingPunct="0">
              <a:spcBef>
                <a:spcPct val="0"/>
              </a:spcBef>
              <a:spcAft>
                <a:spcPct val="0"/>
              </a:spcAft>
              <a:defRPr>
                <a:solidFill>
                  <a:schemeClr val="tx1"/>
                </a:solidFill>
                <a:latin typeface="Tahoma" pitchFamily="34" charset="0"/>
              </a:defRPr>
            </a:lvl9pPr>
          </a:lstStyle>
          <a:p>
            <a:fld id="{88027423-75B8-42D4-8F17-447378A991C6}"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p>
          </p:txBody>
        </p:sp>
      </p:grpSp>
      <p:sp>
        <p:nvSpPr>
          <p:cNvPr id="103448"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10344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99A6E103-5D62-42BB-978F-5DB88297FB18}" type="slidenum">
              <a:rPr lang="en-US"/>
              <a:pPr>
                <a:defRPr/>
              </a:pPr>
              <a:t>‹#›</a:t>
            </a:fld>
            <a:endParaRPr lang="en-US"/>
          </a:p>
        </p:txBody>
      </p:sp>
    </p:spTree>
    <p:extLst>
      <p:ext uri="{BB962C8B-B14F-4D97-AF65-F5344CB8AC3E}">
        <p14:creationId xmlns:p14="http://schemas.microsoft.com/office/powerpoint/2010/main" xmlns="" val="3554689361"/>
      </p:ext>
    </p:extLst>
  </p:cSld>
  <p:clrMapOvr>
    <a:masterClrMapping/>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29780818-6B7F-4700-875C-26BCA45EF929}"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528261587"/>
      </p:ext>
    </p:extLst>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6EAE2615-7E4E-4844-8B57-4DBD62FD3419}"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805107344"/>
      </p:ext>
    </p:extLst>
  </p:cSld>
  <p:clrMapOvr>
    <a:masterClrMapping/>
  </p:clrMapOvr>
  <p:transition spd="slow">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9AB13232-B54C-481B-A20A-25DDF7B47EDF}"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515103132"/>
      </p:ext>
    </p:extLst>
  </p:cSld>
  <p:clrMapOvr>
    <a:masterClrMapping/>
  </p:clrMapOvr>
  <p:transition spd="slow">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A7B3F55C-2D78-4393-A876-39EB275A1F1A}"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018196263"/>
      </p:ext>
    </p:extLst>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0E9A2A1-E7AF-4367-99AB-E0FCD077545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986228358"/>
      </p:ext>
    </p:extLst>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5789B7A-4552-4B81-9D0F-9366B95D1FD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59767392"/>
      </p:ext>
    </p:extLst>
  </p:cSld>
  <p:clrMapOvr>
    <a:masterClrMapping/>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DF6894F5-7F28-4E19-B589-43C724E18A15}"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368555047"/>
      </p:ext>
    </p:extLst>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E154C10C-4B07-4668-8DD1-06B9B53C115F}"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629386594"/>
      </p:ext>
    </p:extLst>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07B62B79-981C-4883-B7FF-8313A895A7FA}"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4003346406"/>
      </p:ext>
    </p:extLst>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B243F729-8B97-4DFD-9C22-9EEB39CEC951}"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4132449994"/>
      </p:ext>
    </p:extLst>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3F73BCB-9836-433B-9A45-23A8903EF66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358085921"/>
      </p:ext>
    </p:extLst>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1A38D0C-7D76-44F9-8C01-5765A6D5594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647253628"/>
      </p:ext>
    </p:extLst>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0240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40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0241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41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41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41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F11E8C"/>
                  </a:solidFill>
                  <a:prstDash val="solid"/>
                  <a:round/>
                  <a:headEnd/>
                  <a:tailEnd/>
                </a14:hiddenLine>
              </a:ext>
            </a:extLst>
          </p:spPr>
          <p:txBody>
            <a:bodyPr/>
            <a:lstStyle/>
            <a:p>
              <a:endParaRPr lang="en-US"/>
            </a:p>
          </p:txBody>
        </p:sp>
        <p:sp>
          <p:nvSpPr>
            <p:cNvPr id="102423"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p>
          </p:txBody>
        </p:sp>
      </p:grpSp>
      <p:sp>
        <p:nvSpPr>
          <p:cNvPr id="102424"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425"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26"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02427"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C389327F-A8B6-4AD0-985C-3AEA2391C534}" type="slidenum">
              <a:rPr lang="en-US"/>
              <a:pPr>
                <a:defRPr/>
              </a:pPr>
              <a:t>‹#›</a:t>
            </a:fld>
            <a:endParaRPr lang="en-US"/>
          </a:p>
        </p:txBody>
      </p:sp>
      <p:sp>
        <p:nvSpPr>
          <p:cNvPr id="102428"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28"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slow">
    <p:cover dir="d"/>
  </p:transition>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rrosionawrenes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0.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0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corrosion-doctors.org/MonitorBasics/efm.htm" TargetMode="External"/><Relationship Id="rId3" Type="http://schemas.openxmlformats.org/officeDocument/2006/relationships/hyperlink" Target="http://www.corrosion-doctors.org/MonitorBasics/coupons.htm" TargetMode="External"/><Relationship Id="rId7" Type="http://schemas.openxmlformats.org/officeDocument/2006/relationships/hyperlink" Target="http://www.corrosion-doctors.org/Electrochem/EIS.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corrosion-doctors.org/MonitorBasics/lpr.htm" TargetMode="External"/><Relationship Id="rId5" Type="http://schemas.openxmlformats.org/officeDocument/2006/relationships/hyperlink" Target="http://www.corrosion-doctors.org/MonitorBasics/inductive.htm" TargetMode="External"/><Relationship Id="rId4" Type="http://schemas.openxmlformats.org/officeDocument/2006/relationships/hyperlink" Target="http://www.corrosion-doctors.org/MonitorBasics/er.htm" TargetMode="External"/><Relationship Id="rId9" Type="http://schemas.openxmlformats.org/officeDocument/2006/relationships/hyperlink" Target="http://www.corrosion-doctors.org/MonitorBasics/harmonic.ht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corrosion-doctors.org/MonitorBasics/efsm.htm" TargetMode="External"/><Relationship Id="rId3" Type="http://schemas.openxmlformats.org/officeDocument/2006/relationships/hyperlink" Target="http://www.corrosion-doctors.org/MonitorBasics/harmonic.htm" TargetMode="External"/><Relationship Id="rId7" Type="http://schemas.openxmlformats.org/officeDocument/2006/relationships/hyperlink" Target="http://www.corrosion-doctors.org/MonitorBasics/tla.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corrosion-doctors.org/Electrochem/PotPol.htm" TargetMode="External"/><Relationship Id="rId5" Type="http://schemas.openxmlformats.org/officeDocument/2006/relationships/hyperlink" Target="http://www.corrosion-doctors.org/Electrochem/Instrument.htm" TargetMode="External"/><Relationship Id="rId4" Type="http://schemas.openxmlformats.org/officeDocument/2006/relationships/hyperlink" Target="http://www.corrosion-doctors.org/Electrochem/EN.htm" TargetMode="External"/><Relationship Id="rId9" Type="http://schemas.openxmlformats.org/officeDocument/2006/relationships/hyperlink" Target="http://www.corrosion-doctors.org/MonitorBasics/ae.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orrosion-doctors.org/MonitorBasics/corrpot.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corrosion-doctors.org/MonitorBasics/chemanal.htm" TargetMode="External"/><Relationship Id="rId4" Type="http://schemas.openxmlformats.org/officeDocument/2006/relationships/hyperlink" Target="http://www.corrosion-doctors.org/MonitorBasics/hydmonit.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orrosion-doctors.org/MonitorBasics/coupons.ht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www.corrosion-doctors.org/MonitorBasics/er.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corrosion-doctors.org/MonitorBasics/er.ht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www.corrosion-doctors.org/MonitorBasics/coupons.htm" TargetMode="External"/><Relationship Id="rId5" Type="http://schemas.openxmlformats.org/officeDocument/2006/relationships/image" Target="../media/image2.png"/><Relationship Id="rId4" Type="http://schemas.openxmlformats.org/officeDocument/2006/relationships/image" Target="../Presentation-nagarjuna/2.%20Introduction%20to%20corrosion%20monitoring/coupons.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hyperlink" Target="http://www.corrosion-doctors.org/MonitorBasics/coupons.htm"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www.corrosion-doctors.org/MonitorBasics/er.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corrosion-doctors.org/MonitorBasics/coupons.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corrosion-doctors.org/MonitorBasics/er.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orrosion-doctors.org/MonitorBasics/coupons.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corrosion-doctors.org/MonitorBasics/er.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www.corrosion-doctors.org/MonitorBasics/er.htm" TargetMode="External"/><Relationship Id="rId4" Type="http://schemas.openxmlformats.org/officeDocument/2006/relationships/hyperlink" Target="http://www.corrosion-doctors.org/MonitorBasics/coupons.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corrosion-doctors.org/MonitorBasics/er.htm" TargetMode="External"/><Relationship Id="rId4" Type="http://schemas.openxmlformats.org/officeDocument/2006/relationships/hyperlink" Target="http://www.corrosion-doctors.org/MonitorBasics/coupons.h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corrosion-doctors.org/MonitorBasics/er.htm" TargetMode="External"/><Relationship Id="rId4" Type="http://schemas.openxmlformats.org/officeDocument/2006/relationships/hyperlink" Target="http://www.corrosion-doctors.org/MonitorBasics/coupons.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www.corrosion-doctors.org/MonitorBasics/er.htm" TargetMode="External"/><Relationship Id="rId4" Type="http://schemas.openxmlformats.org/officeDocument/2006/relationships/hyperlink" Target="http://www.corrosion-doctors.org/MonitorBasics/coupons.ht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orrosion-doctors.org/MonitorBasics/coupons.htm"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www.corrosion-doctors.org/MonitorBasics/er.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orrosion-doctors.org/MonitorBasics/coupons.ht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www.corrosion-doctors.org/MonitorBasics/er.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orrosion-doctors.org/MonitorBasics/coupons.ht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www.corrosion-doctors.org/MonitorBasics/er.ht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corrosion-doctors.org/MonitorBasics/coupons.htm"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www.corrosion-doctors.org/MonitorBasics/er.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hyperlink" Target="http://www.corrosion-doctors.org/MonitorBasics/er.htm" TargetMode="External"/><Relationship Id="rId4" Type="http://schemas.openxmlformats.org/officeDocument/2006/relationships/hyperlink" Target="http://www.corrosion-doctors.org/MonitorBasics/coupons.ht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orrosion-doctors.org/MonitorBasics/coupons.htm"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www.corrosion-doctors.org/MonitorBasics/er.ht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orrosion-doctors.org/MonitorBasics/er.htm"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corrosion-doctors.org/CP/Introduction.htm"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www.corrosion-doctors.org/MonitorBasics/lpr.ht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orrosion-doctors.org/MonitorBasics/lpr.htm"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corrosion-doctors.org/MonitorBasics/lpr.htm"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www.corrosion-doctors.org/MonitorBasics/lpr.htm"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hyperlink" Target="http://www.corrosion-doctors.org/MonitorBasics/efsm.ht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corrosion-doctors.org/MonitorBasics/Introduction.htm" TargetMode="External"/><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609600" y="152400"/>
            <a:ext cx="7772400" cy="2209800"/>
          </a:xfrm>
        </p:spPr>
        <p:txBody>
          <a:bodyPr/>
          <a:lstStyle/>
          <a:p>
            <a:pPr eaLnBrk="1" hangingPunct="1">
              <a:defRPr/>
            </a:pPr>
            <a:r>
              <a:rPr lang="en-US" dirty="0">
                <a:solidFill>
                  <a:srgbClr val="00FF00"/>
                </a:solidFill>
                <a:latin typeface="Impact" pitchFamily="34" charset="0"/>
              </a:rPr>
              <a:t>	</a:t>
            </a:r>
            <a:r>
              <a:rPr lang="en-US" sz="4000" dirty="0">
                <a:solidFill>
                  <a:srgbClr val="00FF00"/>
                </a:solidFill>
                <a:effectLst/>
                <a:latin typeface="Impact" pitchFamily="34" charset="0"/>
              </a:rPr>
              <a:t>Corrosion monitoring – </a:t>
            </a:r>
            <a:r>
              <a:rPr lang="en-US" sz="4000" dirty="0" smtClean="0">
                <a:solidFill>
                  <a:srgbClr val="00FF00"/>
                </a:solidFill>
                <a:effectLst/>
                <a:latin typeface="Impact" pitchFamily="34" charset="0"/>
              </a:rPr>
              <a:t>Quantification </a:t>
            </a:r>
            <a:r>
              <a:rPr lang="en-US" sz="4000" dirty="0">
                <a:solidFill>
                  <a:srgbClr val="00FF00"/>
                </a:solidFill>
                <a:effectLst/>
                <a:latin typeface="Impact" pitchFamily="34" charset="0"/>
              </a:rPr>
              <a:t>of corrosion loss to control corrosion</a:t>
            </a:r>
            <a:endParaRPr lang="en-US" dirty="0" smtClean="0">
              <a:solidFill>
                <a:srgbClr val="00FF00"/>
              </a:solidFill>
              <a:effectLst/>
              <a:latin typeface="Impact" pitchFamily="34" charset="0"/>
            </a:endParaRPr>
          </a:p>
        </p:txBody>
      </p:sp>
      <p:sp>
        <p:nvSpPr>
          <p:cNvPr id="2055" name="Rectangle 7"/>
          <p:cNvSpPr>
            <a:spLocks noGrp="1" noChangeArrowheads="1"/>
          </p:cNvSpPr>
          <p:nvPr>
            <p:ph type="subTitle" idx="1"/>
          </p:nvPr>
        </p:nvSpPr>
        <p:spPr>
          <a:xfrm>
            <a:off x="533400" y="2286000"/>
            <a:ext cx="8077200" cy="4343400"/>
          </a:xfrm>
        </p:spPr>
        <p:txBody>
          <a:bodyPr/>
          <a:lstStyle/>
          <a:p>
            <a:pPr eaLnBrk="1" hangingPunct="1">
              <a:defRPr/>
            </a:pPr>
            <a:endParaRPr lang="en-US" dirty="0" smtClean="0">
              <a:latin typeface="Times New Roman" pitchFamily="18" charset="0"/>
            </a:endParaRPr>
          </a:p>
          <a:p>
            <a:pPr eaLnBrk="1" hangingPunct="1">
              <a:defRPr/>
            </a:pPr>
            <a:endParaRPr lang="en-US" dirty="0" smtClean="0">
              <a:latin typeface="Times New Roman" pitchFamily="18" charset="0"/>
            </a:endParaRPr>
          </a:p>
          <a:p>
            <a:pPr eaLnBrk="1" hangingPunct="1">
              <a:defRPr/>
            </a:pPr>
            <a:endParaRPr lang="en-US" sz="2000" dirty="0" smtClean="0">
              <a:latin typeface="Times New Roman" pitchFamily="18" charset="0"/>
            </a:endParaRPr>
          </a:p>
        </p:txBody>
      </p:sp>
      <p:sp>
        <p:nvSpPr>
          <p:cNvPr id="4" name="Subtitle 2"/>
          <p:cNvSpPr txBox="1">
            <a:spLocks/>
          </p:cNvSpPr>
          <p:nvPr/>
        </p:nvSpPr>
        <p:spPr bwMode="auto">
          <a:xfrm>
            <a:off x="533400" y="2438400"/>
            <a:ext cx="82296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ormAutofit/>
          </a:bodyPr>
          <a:lstStyle>
            <a:lvl1pPr marL="0" indent="0" algn="ctr" rtl="0" eaLnBrk="0" fontAlgn="base" hangingPunct="0">
              <a:spcBef>
                <a:spcPct val="20000"/>
              </a:spcBef>
              <a:spcAft>
                <a:spcPct val="0"/>
              </a:spcAft>
              <a:buClr>
                <a:schemeClr val="hlink"/>
              </a:buClr>
              <a:buSzPct val="8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a:lstStyle>
          <a:p>
            <a:pPr eaLnBrk="1" fontAlgn="auto" hangingPunct="1">
              <a:spcBef>
                <a:spcPts val="0"/>
              </a:spcBef>
              <a:spcAft>
                <a:spcPts val="0"/>
              </a:spcAft>
              <a:buClrTx/>
              <a:buSzTx/>
              <a:buFontTx/>
              <a:buNone/>
              <a:defRPr/>
            </a:pPr>
            <a:r>
              <a:rPr lang="en-US" sz="2800" b="1" dirty="0" smtClean="0">
                <a:solidFill>
                  <a:srgbClr val="FFFF00"/>
                </a:solidFill>
                <a:effectLst>
                  <a:outerShdw blurRad="38100" dist="38100" dir="2700000" algn="tl">
                    <a:srgbClr val="000000">
                      <a:alpha val="43137"/>
                    </a:srgbClr>
                  </a:outerShdw>
                </a:effectLst>
              </a:rPr>
              <a:t>Dr G H Thanki</a:t>
            </a:r>
          </a:p>
          <a:p>
            <a:pPr eaLnBrk="1" fontAlgn="auto" hangingPunct="1">
              <a:spcBef>
                <a:spcPts val="0"/>
              </a:spcBef>
              <a:spcAft>
                <a:spcPts val="0"/>
              </a:spcAft>
              <a:buClrTx/>
              <a:buSzTx/>
              <a:buFontTx/>
              <a:buNone/>
              <a:defRPr/>
            </a:pPr>
            <a:r>
              <a:rPr lang="en-US" sz="1800" b="1" dirty="0" smtClean="0">
                <a:effectLst>
                  <a:outerShdw blurRad="38100" dist="38100" dir="2700000" algn="tl">
                    <a:srgbClr val="000000">
                      <a:alpha val="43137"/>
                    </a:srgbClr>
                  </a:outerShdw>
                </a:effectLst>
              </a:rPr>
              <a:t>Director &amp; Principal Consultant</a:t>
            </a:r>
          </a:p>
          <a:p>
            <a:pPr eaLnBrk="1" fontAlgn="auto" hangingPunct="1">
              <a:spcBef>
                <a:spcPts val="0"/>
              </a:spcBef>
              <a:spcAft>
                <a:spcPts val="0"/>
              </a:spcAft>
              <a:buClrTx/>
              <a:buSzTx/>
              <a:buFontTx/>
              <a:buNone/>
              <a:defRPr/>
            </a:pPr>
            <a:r>
              <a:rPr lang="en-US" sz="1800" dirty="0" smtClean="0">
                <a:solidFill>
                  <a:srgbClr val="00FF00"/>
                </a:solidFill>
                <a:effectLst>
                  <a:outerShdw blurRad="38100" dist="38100" dir="2700000" algn="tl">
                    <a:srgbClr val="000000">
                      <a:alpha val="43137"/>
                    </a:srgbClr>
                  </a:outerShdw>
                </a:effectLst>
              </a:rPr>
              <a:t>Corrosion Control &amp; Monitoring Consultancy</a:t>
            </a:r>
          </a:p>
          <a:p>
            <a:pPr eaLnBrk="1" fontAlgn="auto" hangingPunct="1">
              <a:spcBef>
                <a:spcPts val="0"/>
              </a:spcBef>
              <a:spcAft>
                <a:spcPts val="0"/>
              </a:spcAft>
              <a:buClrTx/>
              <a:buSzTx/>
              <a:buFontTx/>
              <a:buNone/>
              <a:defRPr/>
            </a:pPr>
            <a:r>
              <a:rPr lang="en-US" sz="1800" dirty="0" smtClean="0">
                <a:solidFill>
                  <a:srgbClr val="FFC000"/>
                </a:solidFill>
                <a:effectLst>
                  <a:outerShdw blurRad="38100" dist="38100" dir="2700000" algn="tl">
                    <a:srgbClr val="000000">
                      <a:alpha val="43137"/>
                    </a:srgbClr>
                  </a:outerShdw>
                </a:effectLst>
              </a:rPr>
              <a:t>Vadodara</a:t>
            </a:r>
          </a:p>
          <a:p>
            <a:pPr eaLnBrk="1" fontAlgn="auto" hangingPunct="1">
              <a:spcBef>
                <a:spcPts val="0"/>
              </a:spcBef>
              <a:spcAft>
                <a:spcPts val="0"/>
              </a:spcAft>
              <a:buClrTx/>
              <a:buSzTx/>
              <a:buFontTx/>
              <a:buNone/>
              <a:defRPr/>
            </a:pPr>
            <a:r>
              <a:rPr lang="en-US" sz="1600" b="1" dirty="0" smtClean="0">
                <a:solidFill>
                  <a:sysClr val="windowText" lastClr="000000"/>
                </a:solidFill>
                <a:effectLst/>
                <a:hlinkClick r:id="rId3"/>
              </a:rPr>
              <a:t>www.corrosionawreness.com</a:t>
            </a:r>
            <a:endParaRPr lang="en-US" sz="1600" b="1" dirty="0" smtClean="0">
              <a:solidFill>
                <a:sysClr val="windowText" lastClr="000000"/>
              </a:solidFill>
              <a:effectLst/>
            </a:endParaRPr>
          </a:p>
          <a:p>
            <a:pPr eaLnBrk="1" fontAlgn="auto" hangingPunct="1">
              <a:spcBef>
                <a:spcPts val="0"/>
              </a:spcBef>
              <a:spcAft>
                <a:spcPts val="0"/>
              </a:spcAft>
              <a:buClrTx/>
              <a:buSzTx/>
              <a:buFontTx/>
              <a:buNone/>
              <a:defRPr/>
            </a:pPr>
            <a:endParaRPr lang="en-US" sz="1800" dirty="0" smtClean="0">
              <a:solidFill>
                <a:sysClr val="windowText" lastClr="000000"/>
              </a:solidFill>
              <a:effectLst/>
            </a:endParaRPr>
          </a:p>
          <a:p>
            <a:pPr eaLnBrk="1" fontAlgn="auto" hangingPunct="1">
              <a:spcBef>
                <a:spcPts val="0"/>
              </a:spcBef>
              <a:spcAft>
                <a:spcPts val="0"/>
              </a:spcAft>
              <a:buClrTx/>
              <a:buSzTx/>
              <a:buFontTx/>
              <a:buNone/>
              <a:defRPr/>
            </a:pPr>
            <a:r>
              <a:rPr lang="en-US" sz="1800" dirty="0" smtClean="0">
                <a:solidFill>
                  <a:schemeClr val="accent4">
                    <a:lumMod val="40000"/>
                    <a:lumOff val="60000"/>
                  </a:schemeClr>
                </a:solidFill>
                <a:effectLst>
                  <a:outerShdw blurRad="38100" dist="38100" dir="2700000" algn="tl">
                    <a:srgbClr val="000000">
                      <a:alpha val="43137"/>
                    </a:srgbClr>
                  </a:outerShdw>
                </a:effectLst>
              </a:rPr>
              <a:t>Lecture delivered as course leader </a:t>
            </a:r>
          </a:p>
          <a:p>
            <a:pPr eaLnBrk="1" fontAlgn="auto" hangingPunct="1">
              <a:spcBef>
                <a:spcPts val="0"/>
              </a:spcBef>
              <a:spcAft>
                <a:spcPts val="0"/>
              </a:spcAft>
              <a:buClrTx/>
              <a:buSzTx/>
              <a:buFontTx/>
              <a:buNone/>
              <a:defRPr/>
            </a:pPr>
            <a:r>
              <a:rPr lang="en-US" sz="1800" dirty="0" smtClean="0">
                <a:solidFill>
                  <a:schemeClr val="accent4">
                    <a:lumMod val="40000"/>
                    <a:lumOff val="60000"/>
                  </a:schemeClr>
                </a:solidFill>
                <a:effectLst>
                  <a:outerShdw blurRad="38100" dist="38100" dir="2700000" algn="tl">
                    <a:srgbClr val="000000">
                      <a:alpha val="43137"/>
                    </a:srgbClr>
                  </a:outerShdw>
                </a:effectLst>
              </a:rPr>
              <a:t>During Two day Programme on </a:t>
            </a:r>
          </a:p>
          <a:p>
            <a:pPr eaLnBrk="1" fontAlgn="auto" hangingPunct="1">
              <a:spcBef>
                <a:spcPts val="0"/>
              </a:spcBef>
              <a:spcAft>
                <a:spcPts val="0"/>
              </a:spcAft>
              <a:buClrTx/>
              <a:buSzTx/>
              <a:buFontTx/>
              <a:buNone/>
              <a:defRPr/>
            </a:pPr>
            <a:endParaRPr lang="en-US" sz="1800" dirty="0" smtClean="0">
              <a:solidFill>
                <a:schemeClr val="tx2"/>
              </a:solidFill>
              <a:effectLst>
                <a:outerShdw blurRad="38100" dist="38100" dir="2700000" algn="tl">
                  <a:srgbClr val="000000">
                    <a:alpha val="43137"/>
                  </a:srgbClr>
                </a:outerShdw>
              </a:effectLst>
            </a:endParaRPr>
          </a:p>
          <a:p>
            <a:pPr eaLnBrk="1" fontAlgn="auto" hangingPunct="1">
              <a:spcBef>
                <a:spcPts val="0"/>
              </a:spcBef>
              <a:spcAft>
                <a:spcPts val="0"/>
              </a:spcAft>
              <a:buClrTx/>
              <a:buSzTx/>
              <a:buFontTx/>
              <a:buNone/>
              <a:defRPr/>
            </a:pPr>
            <a:r>
              <a:rPr lang="en-US" sz="1800" dirty="0" smtClean="0">
                <a:solidFill>
                  <a:schemeClr val="tx2"/>
                </a:solidFill>
                <a:effectLst>
                  <a:outerShdw blurRad="38100" dist="38100" dir="2700000" algn="tl">
                    <a:srgbClr val="000000">
                      <a:alpha val="43137"/>
                    </a:srgbClr>
                  </a:outerShdw>
                </a:effectLst>
              </a:rPr>
              <a:t>“Advanced Corrosion Management 2014”  </a:t>
            </a:r>
          </a:p>
          <a:p>
            <a:pPr eaLnBrk="1" fontAlgn="auto" hangingPunct="1">
              <a:spcBef>
                <a:spcPts val="0"/>
              </a:spcBef>
              <a:spcAft>
                <a:spcPts val="0"/>
              </a:spcAft>
              <a:buClrTx/>
              <a:buSzTx/>
              <a:buFontTx/>
              <a:buNone/>
              <a:defRPr/>
            </a:pPr>
            <a:r>
              <a:rPr lang="en-US" sz="1800" dirty="0" smtClean="0">
                <a:solidFill>
                  <a:schemeClr val="accent4">
                    <a:lumMod val="40000"/>
                    <a:lumOff val="60000"/>
                  </a:schemeClr>
                </a:solidFill>
                <a:effectLst>
                  <a:outerShdw blurRad="38100" dist="38100" dir="2700000" algn="tl">
                    <a:srgbClr val="000000">
                      <a:alpha val="43137"/>
                    </a:srgbClr>
                  </a:outerShdw>
                </a:effectLst>
              </a:rPr>
              <a:t>Mumbai on 30th &amp; 31st   Jan 2014</a:t>
            </a:r>
          </a:p>
          <a:p>
            <a:pPr eaLnBrk="1" fontAlgn="auto" hangingPunct="1">
              <a:spcBef>
                <a:spcPts val="0"/>
              </a:spcBef>
              <a:spcAft>
                <a:spcPts val="0"/>
              </a:spcAft>
              <a:buClrTx/>
              <a:buSzTx/>
              <a:buFontTx/>
              <a:buNone/>
              <a:defRPr/>
            </a:pPr>
            <a:endParaRPr lang="en-US" sz="1800" dirty="0" smtClean="0">
              <a:effectLst>
                <a:outerShdw blurRad="38100" dist="38100" dir="2700000" algn="tl">
                  <a:srgbClr val="000000">
                    <a:alpha val="43137"/>
                  </a:srgbClr>
                </a:outerShdw>
              </a:effectLst>
            </a:endParaRPr>
          </a:p>
          <a:p>
            <a:pPr eaLnBrk="1" fontAlgn="auto" hangingPunct="1">
              <a:spcBef>
                <a:spcPts val="0"/>
              </a:spcBef>
              <a:spcAft>
                <a:spcPts val="0"/>
              </a:spcAft>
              <a:buClrTx/>
              <a:buSzTx/>
              <a:buFontTx/>
              <a:buNone/>
              <a:defRPr/>
            </a:pPr>
            <a:r>
              <a:rPr lang="en-US" sz="1800" dirty="0" smtClean="0">
                <a:effectLst>
                  <a:outerShdw blurRad="38100" dist="38100" dir="2700000" algn="tl">
                    <a:srgbClr val="000000">
                      <a:alpha val="43137"/>
                    </a:srgbClr>
                  </a:outerShdw>
                </a:effectLst>
              </a:rPr>
              <a:t>Organized by </a:t>
            </a:r>
          </a:p>
          <a:p>
            <a:pPr eaLnBrk="1" fontAlgn="auto" hangingPunct="1">
              <a:spcBef>
                <a:spcPts val="0"/>
              </a:spcBef>
              <a:spcAft>
                <a:spcPts val="0"/>
              </a:spcAft>
              <a:buClrTx/>
              <a:buSzTx/>
              <a:buFontTx/>
              <a:buNone/>
              <a:defRPr/>
            </a:pPr>
            <a:r>
              <a:rPr lang="en-US" sz="1800" dirty="0" smtClean="0">
                <a:solidFill>
                  <a:schemeClr val="accent4">
                    <a:lumMod val="40000"/>
                    <a:lumOff val="60000"/>
                  </a:schemeClr>
                </a:solidFill>
                <a:effectLst>
                  <a:outerShdw blurRad="38100" dist="38100" dir="2700000" algn="tl">
                    <a:srgbClr val="000000">
                      <a:alpha val="43137"/>
                    </a:srgbClr>
                  </a:outerShdw>
                </a:effectLst>
              </a:rPr>
              <a:t>Indian Knowledge Cente</a:t>
            </a:r>
            <a:r>
              <a:rPr lang="en-US" sz="1800" b="1" dirty="0" smtClean="0">
                <a:solidFill>
                  <a:schemeClr val="accent4">
                    <a:lumMod val="40000"/>
                    <a:lumOff val="60000"/>
                  </a:schemeClr>
                </a:solidFill>
                <a:effectLst>
                  <a:outerShdw blurRad="38100" dist="38100" dir="2700000" algn="tl">
                    <a:srgbClr val="000000">
                      <a:alpha val="43137"/>
                    </a:srgbClr>
                  </a:outerShdw>
                </a:effectLst>
              </a:rPr>
              <a:t>r</a:t>
            </a:r>
          </a:p>
        </p:txBody>
      </p:sp>
    </p:spTree>
  </p:cSld>
  <p:clrMapOvr>
    <a:masterClrMapping/>
  </p:clrMapOvr>
  <p:transition spd="slow">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609600" y="-304800"/>
            <a:ext cx="7772400" cy="1470025"/>
          </a:xfrm>
        </p:spPr>
        <p:txBody>
          <a:bodyPr/>
          <a:lstStyle/>
          <a:p>
            <a:pPr eaLnBrk="1" hangingPunct="1">
              <a:defRPr/>
            </a:pPr>
            <a:r>
              <a:rPr lang="en-US" smtClean="0">
                <a:solidFill>
                  <a:srgbClr val="00FF00"/>
                </a:solidFill>
                <a:latin typeface="Impact" pitchFamily="34" charset="0"/>
              </a:rPr>
              <a:t>Corrosion Monitoring</a:t>
            </a:r>
          </a:p>
        </p:txBody>
      </p:sp>
      <p:sp>
        <p:nvSpPr>
          <p:cNvPr id="254979" name="Rectangle 3"/>
          <p:cNvSpPr>
            <a:spLocks noGrp="1" noChangeArrowheads="1"/>
          </p:cNvSpPr>
          <p:nvPr>
            <p:ph type="subTitle" idx="1"/>
          </p:nvPr>
        </p:nvSpPr>
        <p:spPr>
          <a:xfrm>
            <a:off x="381000" y="990600"/>
            <a:ext cx="8153400" cy="5715000"/>
          </a:xfrm>
        </p:spPr>
        <p:txBody>
          <a:bodyPr/>
          <a:lstStyle/>
          <a:p>
            <a:pPr eaLnBrk="1" hangingPunct="1">
              <a:defRPr/>
            </a:pPr>
            <a:r>
              <a:rPr lang="en-US" b="1" smtClean="0">
                <a:solidFill>
                  <a:schemeClr val="tx2"/>
                </a:solidFill>
                <a:latin typeface="Times New Roman" pitchFamily="18" charset="0"/>
              </a:rPr>
              <a:t>Replace "something" and "it" with "corrosion" (and allow yourself a bit of artistic word freedom) to obtain the following basic corrosion measurement and monitoring mantra:</a:t>
            </a:r>
            <a:endParaRPr lang="en-US" b="1" i="1" smtClean="0">
              <a:solidFill>
                <a:schemeClr val="tx2"/>
              </a:solidFill>
              <a:latin typeface="Times New Roman" pitchFamily="18" charset="0"/>
            </a:endParaRPr>
          </a:p>
          <a:p>
            <a:pPr eaLnBrk="1" hangingPunct="1">
              <a:defRPr/>
            </a:pPr>
            <a:r>
              <a:rPr lang="en-US" b="1" i="1" smtClean="0">
                <a:solidFill>
                  <a:srgbClr val="00FF00"/>
                </a:solidFill>
                <a:latin typeface="Times New Roman" pitchFamily="18" charset="0"/>
              </a:rPr>
              <a:t>"If you do not measure (monitor*) corrosion, you can't understand it ... if you can't understand corrosion, you can't control it or </a:t>
            </a:r>
            <a:r>
              <a:rPr lang="en-US" b="1" i="1" u="sng" smtClean="0">
                <a:solidFill>
                  <a:srgbClr val="00FF00"/>
                </a:solidFill>
                <a:latin typeface="Times New Roman" pitchFamily="18" charset="0"/>
              </a:rPr>
              <a:t>improve your corrosion control methods."</a:t>
            </a:r>
          </a:p>
        </p:txBody>
      </p:sp>
      <p:sp>
        <p:nvSpPr>
          <p:cNvPr id="12292" name="Rectangle 4"/>
          <p:cNvSpPr>
            <a:spLocks noChangeArrowheads="1"/>
          </p:cNvSpPr>
          <p:nvPr/>
        </p:nvSpPr>
        <p:spPr bwMode="auto">
          <a:xfrm>
            <a:off x="228600" y="5608638"/>
            <a:ext cx="8763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b="1">
                <a:latin typeface="Times New Roman" pitchFamily="18" charset="0"/>
              </a:rPr>
              <a:t>*</a:t>
            </a:r>
            <a:r>
              <a:rPr lang="en-US" sz="2400">
                <a:latin typeface="Times New Roman" pitchFamily="18" charset="0"/>
              </a:rPr>
              <a:t>recognizing that corrosion monitoring is basically an organized, </a:t>
            </a:r>
          </a:p>
          <a:p>
            <a:pPr algn="ctr" eaLnBrk="1" hangingPunct="1"/>
            <a:r>
              <a:rPr lang="en-US" sz="2400">
                <a:latin typeface="Times New Roman" pitchFamily="18" charset="0"/>
              </a:rPr>
              <a:t>systematic form of  corrosion measurements.</a:t>
            </a:r>
          </a:p>
        </p:txBody>
      </p:sp>
    </p:spTree>
  </p:cSld>
  <p:clrMapOvr>
    <a:masterClrMapping/>
  </p:clrMapOvr>
  <p:transition spd="slow">
    <p:cover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en-US" sz="3800" smtClean="0">
                <a:solidFill>
                  <a:srgbClr val="33CC33"/>
                </a:solidFill>
                <a:latin typeface="Impact" pitchFamily="34" charset="0"/>
              </a:rPr>
              <a:t>Sensoring Device For Monitoring Potential</a:t>
            </a:r>
            <a:r>
              <a:rPr lang="en-US" sz="3800" smtClean="0"/>
              <a:t> </a:t>
            </a:r>
          </a:p>
        </p:txBody>
      </p:sp>
      <p:pic>
        <p:nvPicPr>
          <p:cNvPr id="205827" name="Picture 3" descr="Polarization Resistance (PR) monitor for corrosion potenti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905000"/>
            <a:ext cx="42672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28" name="Picture 4" descr="6680619-0-larg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81600" y="2438400"/>
            <a:ext cx="3698875" cy="280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829" name="Rectangle 5"/>
          <p:cNvSpPr>
            <a:spLocks noChangeArrowheads="1"/>
          </p:cNvSpPr>
          <p:nvPr/>
        </p:nvSpPr>
        <p:spPr bwMode="auto">
          <a:xfrm>
            <a:off x="609600" y="5791200"/>
            <a:ext cx="10668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5827"/>
                                        </p:tgtEl>
                                        <p:attrNameLst>
                                          <p:attrName>style.visibility</p:attrName>
                                        </p:attrNameLst>
                                      </p:cBhvr>
                                      <p:to>
                                        <p:strVal val="visible"/>
                                      </p:to>
                                    </p:set>
                                    <p:anim calcmode="lin" valueType="num">
                                      <p:cBhvr>
                                        <p:cTn id="7" dur="1000" fill="hold"/>
                                        <p:tgtEl>
                                          <p:spTgt spid="205827"/>
                                        </p:tgtEl>
                                        <p:attrNameLst>
                                          <p:attrName>ppt_w</p:attrName>
                                        </p:attrNameLst>
                                      </p:cBhvr>
                                      <p:tavLst>
                                        <p:tav tm="0">
                                          <p:val>
                                            <p:strVal val="#ppt_w*0.70"/>
                                          </p:val>
                                        </p:tav>
                                        <p:tav tm="100000">
                                          <p:val>
                                            <p:strVal val="#ppt_w"/>
                                          </p:val>
                                        </p:tav>
                                      </p:tavLst>
                                    </p:anim>
                                    <p:anim calcmode="lin" valueType="num">
                                      <p:cBhvr>
                                        <p:cTn id="8" dur="1000" fill="hold"/>
                                        <p:tgtEl>
                                          <p:spTgt spid="205827"/>
                                        </p:tgtEl>
                                        <p:attrNameLst>
                                          <p:attrName>ppt_h</p:attrName>
                                        </p:attrNameLst>
                                      </p:cBhvr>
                                      <p:tavLst>
                                        <p:tav tm="0">
                                          <p:val>
                                            <p:strVal val="#ppt_h"/>
                                          </p:val>
                                        </p:tav>
                                        <p:tav tm="100000">
                                          <p:val>
                                            <p:strVal val="#ppt_h"/>
                                          </p:val>
                                        </p:tav>
                                      </p:tavLst>
                                    </p:anim>
                                    <p:animEffect transition="in" filter="fade">
                                      <p:cBhvr>
                                        <p:cTn id="9" dur="1000"/>
                                        <p:tgtEl>
                                          <p:spTgt spid="2058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582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05828"/>
                                        </p:tgtEl>
                                        <p:attrNameLst>
                                          <p:attrName>style.visibility</p:attrName>
                                        </p:attrNameLst>
                                      </p:cBhvr>
                                      <p:to>
                                        <p:strVal val="visible"/>
                                      </p:to>
                                    </p:set>
                                    <p:animEffect transition="in" filter="box(in)">
                                      <p:cBhvr>
                                        <p:cTn id="18" dur="1000"/>
                                        <p:tgtEl>
                                          <p:spTgt spid="205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en-US" sz="3400" smtClean="0">
                <a:solidFill>
                  <a:srgbClr val="33CC33"/>
                </a:solidFill>
                <a:latin typeface="Impact" pitchFamily="34" charset="0"/>
              </a:rPr>
              <a:t>PIPE-TO-SOIL POTENTIAL READING</a:t>
            </a:r>
          </a:p>
        </p:txBody>
      </p:sp>
      <p:pic>
        <p:nvPicPr>
          <p:cNvPr id="105475" name="Picture 3" descr="PIPE-TO-SOIL POTENTIAL READI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19200"/>
            <a:ext cx="9144000" cy="5638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5476" name="Rectangle 6"/>
          <p:cNvSpPr>
            <a:spLocks noChangeArrowheads="1"/>
          </p:cNvSpPr>
          <p:nvPr/>
        </p:nvSpPr>
        <p:spPr bwMode="auto">
          <a:xfrm>
            <a:off x="2286000" y="4191000"/>
            <a:ext cx="3886200" cy="2514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477" name="Rectangle 7"/>
          <p:cNvSpPr>
            <a:spLocks noChangeArrowheads="1"/>
          </p:cNvSpPr>
          <p:nvPr/>
        </p:nvSpPr>
        <p:spPr bwMode="auto">
          <a:xfrm>
            <a:off x="228600" y="6629400"/>
            <a:ext cx="89154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cover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en-US" sz="3800" smtClean="0">
                <a:solidFill>
                  <a:srgbClr val="33CC33"/>
                </a:solidFill>
                <a:latin typeface="Impact" pitchFamily="34" charset="0"/>
              </a:rPr>
              <a:t>Corrosion Potential (</a:t>
            </a:r>
            <a:r>
              <a:rPr lang="en-US" sz="3400" smtClean="0">
                <a:solidFill>
                  <a:srgbClr val="33CC33"/>
                </a:solidFill>
                <a:latin typeface="Times New Roman" pitchFamily="18" charset="0"/>
              </a:rPr>
              <a:t>Ecorr</a:t>
            </a:r>
            <a:r>
              <a:rPr lang="en-US" sz="3800" smtClean="0">
                <a:solidFill>
                  <a:srgbClr val="33CC33"/>
                </a:solidFill>
                <a:latin typeface="Impact" pitchFamily="34" charset="0"/>
              </a:rPr>
              <a:t>) Monitoring</a:t>
            </a:r>
          </a:p>
        </p:txBody>
      </p:sp>
      <p:sp>
        <p:nvSpPr>
          <p:cNvPr id="207875" name="Rectangle 3"/>
          <p:cNvSpPr>
            <a:spLocks noGrp="1" noChangeArrowheads="1"/>
          </p:cNvSpPr>
          <p:nvPr>
            <p:ph type="body" idx="1"/>
          </p:nvPr>
        </p:nvSpPr>
        <p:spPr/>
        <p:txBody>
          <a:bodyPr/>
          <a:lstStyle/>
          <a:p>
            <a:pPr algn="ctr" eaLnBrk="1" hangingPunct="1">
              <a:buFont typeface="Wingdings" pitchFamily="2" charset="2"/>
              <a:buNone/>
              <a:defRPr/>
            </a:pPr>
            <a:endParaRPr lang="en-US" sz="2800" smtClean="0">
              <a:latin typeface="Times New Roman" pitchFamily="18" charset="0"/>
            </a:endParaRPr>
          </a:p>
          <a:p>
            <a:pPr algn="ctr" eaLnBrk="1" hangingPunct="1">
              <a:buFont typeface="Wingdings" pitchFamily="2" charset="2"/>
              <a:buNone/>
              <a:defRPr/>
            </a:pPr>
            <a:r>
              <a:rPr lang="en-US" sz="2800" smtClean="0">
                <a:latin typeface="Times New Roman" pitchFamily="18" charset="0"/>
              </a:rPr>
              <a:t>Changes in corrosion potential can also give an indication of active/passive behavior in stainless steel.</a:t>
            </a:r>
          </a:p>
          <a:p>
            <a:pPr algn="ctr" eaLnBrk="1" hangingPunct="1">
              <a:buFont typeface="Wingdings" pitchFamily="2" charset="2"/>
              <a:buNone/>
              <a:defRPr/>
            </a:pPr>
            <a:endParaRPr lang="en-US" sz="2800" smtClean="0">
              <a:latin typeface="Times New Roman" pitchFamily="18" charset="0"/>
            </a:endParaRPr>
          </a:p>
          <a:p>
            <a:pPr algn="ctr" eaLnBrk="1" hangingPunct="1">
              <a:buFont typeface="Wingdings" pitchFamily="2" charset="2"/>
              <a:buNone/>
              <a:defRPr/>
            </a:pPr>
            <a:r>
              <a:rPr lang="en-US" sz="2800" smtClean="0">
                <a:latin typeface="Times New Roman" pitchFamily="18" charset="0"/>
              </a:rPr>
              <a:t> When viewed in the context of Pourbaix diagram, the corrosion potential can additionally give a fundamental indication of the thermodynamic corrosion risk.</a:t>
            </a:r>
          </a:p>
          <a:p>
            <a:pPr algn="ctr" eaLnBrk="1" hangingPunct="1">
              <a:buFont typeface="Wingdings" pitchFamily="2" charset="2"/>
              <a:buNone/>
              <a:defRPr/>
            </a:pPr>
            <a:endParaRPr lang="en-US" sz="2800" smtClean="0">
              <a:latin typeface="Times New Roman" pitchFamily="18" charset="0"/>
            </a:endParaRPr>
          </a:p>
        </p:txBody>
      </p:sp>
    </p:spTree>
  </p:cSld>
  <p:clrMapOvr>
    <a:masterClrMapping/>
  </p:clrMapOvr>
  <p:transition spd="slow">
    <p:cover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533400" y="277813"/>
            <a:ext cx="8153400" cy="788987"/>
          </a:xfrm>
        </p:spPr>
        <p:txBody>
          <a:bodyPr/>
          <a:lstStyle/>
          <a:p>
            <a:pPr eaLnBrk="1" hangingPunct="1">
              <a:defRPr/>
            </a:pPr>
            <a:r>
              <a:rPr lang="en-US" smtClean="0">
                <a:solidFill>
                  <a:srgbClr val="33CC33"/>
                </a:solidFill>
                <a:latin typeface="Impact" pitchFamily="34" charset="0"/>
              </a:rPr>
              <a:t>Chemical Analyses </a:t>
            </a:r>
          </a:p>
        </p:txBody>
      </p:sp>
      <p:sp>
        <p:nvSpPr>
          <p:cNvPr id="210947" name="Rectangle 3"/>
          <p:cNvSpPr>
            <a:spLocks noGrp="1" noChangeArrowheads="1"/>
          </p:cNvSpPr>
          <p:nvPr>
            <p:ph type="body" idx="1"/>
          </p:nvPr>
        </p:nvSpPr>
        <p:spPr>
          <a:xfrm>
            <a:off x="228600" y="1143000"/>
            <a:ext cx="8686800" cy="5410200"/>
          </a:xfrm>
        </p:spPr>
        <p:txBody>
          <a:bodyPr/>
          <a:lstStyle/>
          <a:p>
            <a:pPr eaLnBrk="1" hangingPunct="1">
              <a:lnSpc>
                <a:spcPct val="80000"/>
              </a:lnSpc>
              <a:defRPr/>
            </a:pPr>
            <a:endParaRPr lang="en-US" sz="2000" smtClean="0"/>
          </a:p>
          <a:p>
            <a:pPr algn="ctr" eaLnBrk="1" hangingPunct="1">
              <a:lnSpc>
                <a:spcPct val="80000"/>
              </a:lnSpc>
              <a:buFont typeface="Wingdings" pitchFamily="2" charset="2"/>
              <a:buNone/>
              <a:defRPr/>
            </a:pPr>
            <a:r>
              <a:rPr lang="en-US" sz="2000" smtClean="0"/>
              <a:t>     </a:t>
            </a:r>
            <a:r>
              <a:rPr lang="en-US" sz="2400" smtClean="0"/>
              <a:t>Different types of chemical analyses can provide valuable information in corrosion monitoring programs.</a:t>
            </a:r>
          </a:p>
          <a:p>
            <a:pPr algn="ctr" eaLnBrk="1" hangingPunct="1">
              <a:lnSpc>
                <a:spcPct val="80000"/>
              </a:lnSpc>
              <a:buFont typeface="Wingdings" pitchFamily="2" charset="2"/>
              <a:buNone/>
              <a:defRPr/>
            </a:pPr>
            <a:endParaRPr lang="en-US" sz="2400" smtClean="0"/>
          </a:p>
          <a:p>
            <a:pPr algn="ctr" eaLnBrk="1" hangingPunct="1">
              <a:lnSpc>
                <a:spcPct val="80000"/>
              </a:lnSpc>
              <a:buFont typeface="Wingdings" pitchFamily="2" charset="2"/>
              <a:buNone/>
              <a:defRPr/>
            </a:pPr>
            <a:r>
              <a:rPr lang="en-US" sz="2400" smtClean="0"/>
              <a:t> The measurement of pH, conductivity, dissolved oxygen, metallic and other ion concentrations, water alkalinity, concentration of suspended solids, inhibitor concentrations and scaling indices all fall within this domain. </a:t>
            </a:r>
          </a:p>
          <a:p>
            <a:pPr algn="ctr" eaLnBrk="1" hangingPunct="1">
              <a:lnSpc>
                <a:spcPct val="80000"/>
              </a:lnSpc>
              <a:buFont typeface="Wingdings" pitchFamily="2" charset="2"/>
              <a:buNone/>
              <a:defRPr/>
            </a:pPr>
            <a:endParaRPr lang="en-US" sz="2400" smtClean="0"/>
          </a:p>
          <a:p>
            <a:pPr algn="ctr" eaLnBrk="1" hangingPunct="1">
              <a:lnSpc>
                <a:spcPct val="80000"/>
              </a:lnSpc>
              <a:buFont typeface="Wingdings" pitchFamily="2" charset="2"/>
              <a:buNone/>
              <a:defRPr/>
            </a:pPr>
            <a:r>
              <a:rPr lang="en-US" sz="2400" smtClean="0"/>
              <a:t>Several of these measurements can be made on-line using appropriate sensors. </a:t>
            </a:r>
          </a:p>
          <a:p>
            <a:pPr algn="ctr" eaLnBrk="1" hangingPunct="1">
              <a:lnSpc>
                <a:spcPct val="80000"/>
              </a:lnSpc>
              <a:buFont typeface="Wingdings" pitchFamily="2" charset="2"/>
              <a:buNone/>
              <a:defRPr/>
            </a:pPr>
            <a:endParaRPr lang="en-US" sz="2400" smtClean="0"/>
          </a:p>
          <a:p>
            <a:pPr algn="ctr" eaLnBrk="1" hangingPunct="1">
              <a:lnSpc>
                <a:spcPct val="80000"/>
              </a:lnSpc>
              <a:buFont typeface="Wingdings" pitchFamily="2" charset="2"/>
              <a:buNone/>
              <a:defRPr/>
            </a:pPr>
            <a:r>
              <a:rPr lang="en-US" sz="2400" smtClean="0"/>
              <a:t>In many situations, process status and product quality are determined by using chemical methods for which advanced and automated systems for chemical analysis are used. </a:t>
            </a:r>
          </a:p>
        </p:txBody>
      </p:sp>
    </p:spTree>
  </p:cSld>
  <p:clrMapOvr>
    <a:masterClrMapping/>
  </p:clrMapOvr>
  <p:transition spd="slow">
    <p:cover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3800" b="1" smtClean="0"/>
              <a:t/>
            </a:r>
            <a:br>
              <a:rPr lang="en-US" sz="3800" b="1" smtClean="0"/>
            </a:br>
            <a:r>
              <a:rPr lang="en-US" sz="3800" smtClean="0">
                <a:solidFill>
                  <a:srgbClr val="33CC33"/>
                </a:solidFill>
                <a:latin typeface="Impact" pitchFamily="34" charset="0"/>
              </a:rPr>
              <a:t>Planned implementation</a:t>
            </a:r>
            <a:r>
              <a:rPr lang="hi-IN" sz="3800" smtClean="0"/>
              <a:t> </a:t>
            </a:r>
            <a:br>
              <a:rPr lang="hi-IN" sz="3800" smtClean="0"/>
            </a:br>
            <a:endParaRPr lang="en-US" sz="3800" smtClean="0"/>
          </a:p>
        </p:txBody>
      </p:sp>
      <p:sp>
        <p:nvSpPr>
          <p:cNvPr id="60419" name="Rectangle 3"/>
          <p:cNvSpPr>
            <a:spLocks noGrp="1" noChangeArrowheads="1"/>
          </p:cNvSpPr>
          <p:nvPr>
            <p:ph type="body" idx="1"/>
          </p:nvPr>
        </p:nvSpPr>
        <p:spPr>
          <a:xfrm>
            <a:off x="609600" y="1447800"/>
            <a:ext cx="8229600" cy="3919538"/>
          </a:xfrm>
        </p:spPr>
        <p:txBody>
          <a:bodyPr/>
          <a:lstStyle/>
          <a:p>
            <a:pPr eaLnBrk="1" hangingPunct="1">
              <a:defRPr/>
            </a:pPr>
            <a:endParaRPr lang="en-US" smtClean="0"/>
          </a:p>
          <a:p>
            <a:pPr eaLnBrk="1" hangingPunct="1">
              <a:buFont typeface="Wingdings" pitchFamily="2" charset="2"/>
              <a:buNone/>
              <a:defRPr/>
            </a:pPr>
            <a:r>
              <a:rPr lang="en-US" smtClean="0"/>
              <a:t>  Once the priorities have been assessed it is possible to plan the implementation of the monitoring based on:- </a:t>
            </a:r>
          </a:p>
          <a:p>
            <a:pPr eaLnBrk="1" hangingPunct="1">
              <a:defRPr/>
            </a:pPr>
            <a:r>
              <a:rPr lang="en-US" smtClean="0"/>
              <a:t>Suitable techniques </a:t>
            </a:r>
          </a:p>
          <a:p>
            <a:pPr eaLnBrk="1" hangingPunct="1">
              <a:defRPr/>
            </a:pPr>
            <a:r>
              <a:rPr lang="en-US" smtClean="0"/>
              <a:t>Existing monitoring points </a:t>
            </a:r>
          </a:p>
          <a:p>
            <a:pPr eaLnBrk="1" hangingPunct="1">
              <a:defRPr/>
            </a:pPr>
            <a:r>
              <a:rPr lang="en-US" smtClean="0"/>
              <a:t>Available budget </a:t>
            </a:r>
          </a:p>
          <a:p>
            <a:pPr eaLnBrk="1" hangingPunct="1">
              <a:defRPr/>
            </a:pPr>
            <a:endParaRPr lang="en-US" smtClean="0"/>
          </a:p>
        </p:txBody>
      </p:sp>
    </p:spTree>
  </p:cSld>
  <p:clrMapOvr>
    <a:masterClrMapping/>
  </p:clrMapOvr>
  <p:transition spd="slow">
    <p:cover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solidFill>
                  <a:srgbClr val="33CC33"/>
                </a:solidFill>
                <a:latin typeface="Impact" pitchFamily="34" charset="0"/>
              </a:rPr>
              <a:t>Planned Implementation</a:t>
            </a:r>
          </a:p>
        </p:txBody>
      </p:sp>
      <p:sp>
        <p:nvSpPr>
          <p:cNvPr id="61443" name="Rectangle 3"/>
          <p:cNvSpPr>
            <a:spLocks noGrp="1" noChangeArrowheads="1"/>
          </p:cNvSpPr>
          <p:nvPr>
            <p:ph type="body" idx="1"/>
          </p:nvPr>
        </p:nvSpPr>
        <p:spPr/>
        <p:txBody>
          <a:bodyPr/>
          <a:lstStyle/>
          <a:p>
            <a:pPr eaLnBrk="1" hangingPunct="1">
              <a:buFont typeface="Wingdings" pitchFamily="2" charset="2"/>
              <a:buNone/>
              <a:defRPr/>
            </a:pPr>
            <a:r>
              <a:rPr lang="en-US" sz="2800" smtClean="0"/>
              <a:t>   This Detailed Engineering phase may require some assistance from Expert Group, Collecting comprehensive data will assist in specifying the correct sensor:</a:t>
            </a:r>
          </a:p>
          <a:p>
            <a:pPr eaLnBrk="1" hangingPunct="1">
              <a:defRPr/>
            </a:pPr>
            <a:r>
              <a:rPr lang="en-US" sz="2800" smtClean="0"/>
              <a:t>Process composition, temperature and flow rate </a:t>
            </a:r>
          </a:p>
          <a:p>
            <a:pPr eaLnBrk="1" hangingPunct="1">
              <a:defRPr/>
            </a:pPr>
            <a:r>
              <a:rPr lang="en-US" sz="2800" smtClean="0"/>
              <a:t>Phase of interest (if multi-phase) </a:t>
            </a:r>
          </a:p>
          <a:p>
            <a:pPr eaLnBrk="1" hangingPunct="1">
              <a:defRPr/>
            </a:pPr>
            <a:r>
              <a:rPr lang="en-US" sz="2800" smtClean="0"/>
              <a:t>Process vessel or pipe material, size and wall thickness </a:t>
            </a:r>
          </a:p>
          <a:p>
            <a:pPr eaLnBrk="1" hangingPunct="1">
              <a:defRPr/>
            </a:pPr>
            <a:r>
              <a:rPr lang="en-US" sz="2800" smtClean="0"/>
              <a:t>Access type </a:t>
            </a:r>
          </a:p>
          <a:p>
            <a:pPr eaLnBrk="1" hangingPunct="1">
              <a:defRPr/>
            </a:pPr>
            <a:endParaRPr lang="en-US" sz="2800" smtClean="0"/>
          </a:p>
        </p:txBody>
      </p:sp>
    </p:spTree>
  </p:cSld>
  <p:clrMapOvr>
    <a:masterClrMapping/>
  </p:clrMapOvr>
  <p:transition spd="slow">
    <p:cover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solidFill>
                  <a:srgbClr val="33CC33"/>
                </a:solidFill>
                <a:latin typeface="Impact" pitchFamily="34" charset="0"/>
              </a:rPr>
              <a:t>DATA COLLECTION</a:t>
            </a:r>
          </a:p>
        </p:txBody>
      </p:sp>
      <p:sp>
        <p:nvSpPr>
          <p:cNvPr id="64515" name="Rectangle 3"/>
          <p:cNvSpPr>
            <a:spLocks noGrp="1" noChangeArrowheads="1"/>
          </p:cNvSpPr>
          <p:nvPr>
            <p:ph type="body" idx="1"/>
          </p:nvPr>
        </p:nvSpPr>
        <p:spPr>
          <a:xfrm>
            <a:off x="533400" y="1371600"/>
            <a:ext cx="8229600" cy="4530725"/>
          </a:xfrm>
        </p:spPr>
        <p:txBody>
          <a:bodyPr/>
          <a:lstStyle/>
          <a:p>
            <a:pPr eaLnBrk="1" hangingPunct="1">
              <a:lnSpc>
                <a:spcPct val="90000"/>
              </a:lnSpc>
              <a:defRPr/>
            </a:pPr>
            <a:endParaRPr lang="hi-IN" sz="2400" smtClean="0"/>
          </a:p>
          <a:p>
            <a:pPr eaLnBrk="1" hangingPunct="1">
              <a:lnSpc>
                <a:spcPct val="90000"/>
              </a:lnSpc>
              <a:defRPr/>
            </a:pPr>
            <a:r>
              <a:rPr lang="en-US" sz="2400" smtClean="0"/>
              <a:t>One of the most crucial elements in a successful monitoring programme is the selection of appropriate instrumentation. Data collection must be simple and provide plentiful information at an acceptable cost.</a:t>
            </a:r>
          </a:p>
          <a:p>
            <a:pPr eaLnBrk="1" hangingPunct="1">
              <a:lnSpc>
                <a:spcPct val="90000"/>
              </a:lnSpc>
              <a:buFont typeface="Wingdings" pitchFamily="2" charset="2"/>
              <a:buNone/>
              <a:defRPr/>
            </a:pPr>
            <a:endParaRPr lang="hi-IN" sz="2400" smtClean="0"/>
          </a:p>
          <a:p>
            <a:pPr eaLnBrk="1" hangingPunct="1">
              <a:lnSpc>
                <a:spcPct val="90000"/>
              </a:lnSpc>
              <a:defRPr/>
            </a:pPr>
            <a:r>
              <a:rPr lang="en-US" sz="2400" smtClean="0"/>
              <a:t>Ordinary corrosion monitoring as it is commonly practiced can be termed </a:t>
            </a:r>
            <a:r>
              <a:rPr lang="en-US" sz="2400" smtClean="0">
                <a:solidFill>
                  <a:schemeClr val="folHlink"/>
                </a:solidFill>
              </a:rPr>
              <a:t>Baseline Monitoring</a:t>
            </a:r>
            <a:r>
              <a:rPr lang="en-US" sz="2400" smtClean="0"/>
              <a:t>. It gives enough corrosion rate information to decide if overall target rates are being achieved, but provides few details of why and when corrosion occurs</a:t>
            </a:r>
            <a:r>
              <a:rPr lang="hi-IN" sz="2400" smtClean="0"/>
              <a:t>. </a:t>
            </a:r>
            <a:endParaRPr lang="en-US" sz="2400" smtClean="0"/>
          </a:p>
        </p:txBody>
      </p:sp>
    </p:spTree>
  </p:cSld>
  <p:clrMapOvr>
    <a:masterClrMapping/>
  </p:clrMapOvr>
  <p:transition spd="slow">
    <p:cover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solidFill>
                  <a:srgbClr val="33CC33"/>
                </a:solidFill>
                <a:latin typeface="Impact" pitchFamily="34" charset="0"/>
              </a:rPr>
              <a:t>DATA COLLECTION</a:t>
            </a:r>
          </a:p>
        </p:txBody>
      </p:sp>
      <p:sp>
        <p:nvSpPr>
          <p:cNvPr id="65539" name="Rectangle 3"/>
          <p:cNvSpPr>
            <a:spLocks noGrp="1" noChangeArrowheads="1"/>
          </p:cNvSpPr>
          <p:nvPr>
            <p:ph type="body" idx="1"/>
          </p:nvPr>
        </p:nvSpPr>
        <p:spPr/>
        <p:txBody>
          <a:bodyPr/>
          <a:lstStyle/>
          <a:p>
            <a:pPr eaLnBrk="1" hangingPunct="1">
              <a:defRPr/>
            </a:pPr>
            <a:r>
              <a:rPr lang="en-US" sz="2800" smtClean="0"/>
              <a:t>If the data is to be related to other process variables and used to solve problems it needs to be available in greater depth and more quickly </a:t>
            </a:r>
          </a:p>
          <a:p>
            <a:pPr eaLnBrk="1" hangingPunct="1">
              <a:defRPr/>
            </a:pPr>
            <a:r>
              <a:rPr lang="en-US" sz="2800" smtClean="0"/>
              <a:t>This type of monitoring can be termed </a:t>
            </a:r>
            <a:r>
              <a:rPr lang="en-US" sz="2800" smtClean="0">
                <a:solidFill>
                  <a:schemeClr val="folHlink"/>
                </a:solidFill>
              </a:rPr>
              <a:t>PRO-ACTIVE</a:t>
            </a:r>
            <a:r>
              <a:rPr lang="en-US" sz="2800" smtClean="0"/>
              <a:t>, and the more nearly real-time the data the more active the use which can be made of it </a:t>
            </a:r>
            <a:endParaRPr lang="hi-IN" sz="2800" smtClean="0"/>
          </a:p>
          <a:p>
            <a:pPr eaLnBrk="1" hangingPunct="1">
              <a:defRPr/>
            </a:pPr>
            <a:r>
              <a:rPr lang="en-US" sz="2800" smtClean="0"/>
              <a:t>It is highly beneficial if the data becomes available in a digital, computer friendly format that aids analysis and presentation</a:t>
            </a:r>
          </a:p>
        </p:txBody>
      </p:sp>
    </p:spTree>
  </p:cSld>
  <p:clrMapOvr>
    <a:masterClrMapping/>
  </p:clrMapOvr>
  <p:transition spd="slow">
    <p:cover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solidFill>
                  <a:srgbClr val="33CC33"/>
                </a:solidFill>
                <a:latin typeface="Impact" pitchFamily="34" charset="0"/>
              </a:rPr>
              <a:t>DATA COLLECTION</a:t>
            </a:r>
          </a:p>
        </p:txBody>
      </p:sp>
      <p:sp>
        <p:nvSpPr>
          <p:cNvPr id="66563" name="Rectangle 3"/>
          <p:cNvSpPr>
            <a:spLocks noGrp="1" noChangeArrowheads="1"/>
          </p:cNvSpPr>
          <p:nvPr>
            <p:ph type="body" idx="1"/>
          </p:nvPr>
        </p:nvSpPr>
        <p:spPr/>
        <p:txBody>
          <a:bodyPr/>
          <a:lstStyle/>
          <a:p>
            <a:pPr eaLnBrk="1" hangingPunct="1">
              <a:buFont typeface="Wingdings" pitchFamily="2" charset="2"/>
              <a:buNone/>
              <a:defRPr/>
            </a:pPr>
            <a:r>
              <a:rPr lang="en-US" sz="2800" smtClean="0"/>
              <a:t>                   </a:t>
            </a:r>
            <a:r>
              <a:rPr lang="en-US" sz="2800" b="1" smtClean="0">
                <a:solidFill>
                  <a:schemeClr val="folHlink"/>
                </a:solidFill>
              </a:rPr>
              <a:t>Options for collection</a:t>
            </a:r>
          </a:p>
          <a:p>
            <a:pPr eaLnBrk="1" hangingPunct="1">
              <a:buFont typeface="Wingdings" pitchFamily="2" charset="2"/>
              <a:buNone/>
              <a:defRPr/>
            </a:pPr>
            <a:endParaRPr lang="en-US" sz="2800" b="1" smtClean="0">
              <a:solidFill>
                <a:schemeClr val="folHlink"/>
              </a:solidFill>
            </a:endParaRPr>
          </a:p>
          <a:p>
            <a:pPr eaLnBrk="1" hangingPunct="1">
              <a:defRPr/>
            </a:pPr>
            <a:r>
              <a:rPr lang="en-US" sz="2800" smtClean="0"/>
              <a:t>Manual methods using hand held instruments </a:t>
            </a:r>
          </a:p>
          <a:p>
            <a:pPr eaLnBrk="1" hangingPunct="1">
              <a:buFont typeface="Wingdings" pitchFamily="2" charset="2"/>
              <a:buNone/>
              <a:defRPr/>
            </a:pPr>
            <a:endParaRPr lang="en-US" sz="2800" smtClean="0"/>
          </a:p>
          <a:p>
            <a:pPr eaLnBrk="1" hangingPunct="1">
              <a:defRPr/>
            </a:pPr>
            <a:r>
              <a:rPr lang="en-US" sz="2800" smtClean="0"/>
              <a:t>Continuous data logging using field mounted units and collecting data modules periodically</a:t>
            </a:r>
          </a:p>
          <a:p>
            <a:pPr eaLnBrk="1" hangingPunct="1">
              <a:buFont typeface="Wingdings" pitchFamily="2" charset="2"/>
              <a:buNone/>
              <a:defRPr/>
            </a:pPr>
            <a:r>
              <a:rPr lang="en-US" sz="2800" smtClean="0"/>
              <a:t> </a:t>
            </a:r>
          </a:p>
          <a:p>
            <a:pPr eaLnBrk="1" hangingPunct="1">
              <a:defRPr/>
            </a:pPr>
            <a:r>
              <a:rPr lang="en-US" sz="2800" smtClean="0"/>
              <a:t>On-line (real-time) instruments cable linked to a central location giving continuous data. </a:t>
            </a:r>
          </a:p>
          <a:p>
            <a:pPr eaLnBrk="1" hangingPunct="1">
              <a:defRPr/>
            </a:pPr>
            <a:endParaRPr lang="en-US" sz="2800" smtClean="0"/>
          </a:p>
        </p:txBody>
      </p:sp>
    </p:spTree>
  </p:cSld>
  <p:clrMapOvr>
    <a:masterClrMapping/>
  </p:clrMapOvr>
  <p:transition spd="slow">
    <p:cover di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solidFill>
                  <a:srgbClr val="33CC33"/>
                </a:solidFill>
                <a:latin typeface="Impact" pitchFamily="34" charset="0"/>
              </a:rPr>
              <a:t>DATA COLLECTION</a:t>
            </a:r>
          </a:p>
        </p:txBody>
      </p:sp>
      <p:sp>
        <p:nvSpPr>
          <p:cNvPr id="67587" name="Rectangle 3"/>
          <p:cNvSpPr>
            <a:spLocks noGrp="1" noChangeArrowheads="1"/>
          </p:cNvSpPr>
          <p:nvPr>
            <p:ph type="body" idx="1"/>
          </p:nvPr>
        </p:nvSpPr>
        <p:spPr/>
        <p:txBody>
          <a:bodyPr/>
          <a:lstStyle/>
          <a:p>
            <a:pPr eaLnBrk="1" hangingPunct="1">
              <a:defRPr/>
            </a:pPr>
            <a:r>
              <a:rPr lang="en-US" smtClean="0">
                <a:latin typeface="Times New Roman" pitchFamily="18" charset="0"/>
              </a:rPr>
              <a:t>Manual methods have a lower annual cost per location but provide less data than either continuous data logging or real-time </a:t>
            </a:r>
          </a:p>
          <a:p>
            <a:pPr eaLnBrk="1" hangingPunct="1">
              <a:defRPr/>
            </a:pPr>
            <a:endParaRPr lang="en-US" smtClean="0">
              <a:latin typeface="Times New Roman" pitchFamily="18" charset="0"/>
            </a:endParaRPr>
          </a:p>
          <a:p>
            <a:pPr eaLnBrk="1" hangingPunct="1">
              <a:defRPr/>
            </a:pPr>
            <a:r>
              <a:rPr lang="en-US" smtClean="0">
                <a:latin typeface="Times New Roman" pitchFamily="18" charset="0"/>
              </a:rPr>
              <a:t>In order to conduct pro-active monitoring of key locations they are unlikely to yield the depth of data required</a:t>
            </a:r>
          </a:p>
        </p:txBody>
      </p:sp>
    </p:spTree>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609600" y="152400"/>
            <a:ext cx="7772400" cy="1470025"/>
          </a:xfrm>
        </p:spPr>
        <p:txBody>
          <a:bodyPr/>
          <a:lstStyle/>
          <a:p>
            <a:pPr eaLnBrk="1" hangingPunct="1">
              <a:defRPr/>
            </a:pPr>
            <a:r>
              <a:rPr lang="en-US" sz="4400" smtClean="0">
                <a:solidFill>
                  <a:srgbClr val="00FF00"/>
                </a:solidFill>
                <a:latin typeface="Impact" pitchFamily="34" charset="0"/>
              </a:rPr>
              <a:t>What Is Corrosion Monitoring?</a:t>
            </a:r>
          </a:p>
        </p:txBody>
      </p:sp>
      <p:sp>
        <p:nvSpPr>
          <p:cNvPr id="238595" name="Rectangle 3"/>
          <p:cNvSpPr>
            <a:spLocks noGrp="1" noChangeArrowheads="1"/>
          </p:cNvSpPr>
          <p:nvPr>
            <p:ph type="subTitle" idx="1"/>
          </p:nvPr>
        </p:nvSpPr>
        <p:spPr>
          <a:xfrm>
            <a:off x="533400" y="1524000"/>
            <a:ext cx="8077200" cy="5105400"/>
          </a:xfrm>
        </p:spPr>
        <p:txBody>
          <a:bodyPr/>
          <a:lstStyle/>
          <a:p>
            <a:pPr eaLnBrk="1" hangingPunct="1">
              <a:lnSpc>
                <a:spcPct val="90000"/>
              </a:lnSpc>
              <a:defRPr/>
            </a:pPr>
            <a:r>
              <a:rPr lang="en-US" smtClean="0">
                <a:latin typeface="Times New Roman" pitchFamily="18" charset="0"/>
              </a:rPr>
              <a:t>Corrosion monitoring can be described as</a:t>
            </a:r>
          </a:p>
          <a:p>
            <a:pPr eaLnBrk="1" hangingPunct="1">
              <a:lnSpc>
                <a:spcPct val="90000"/>
              </a:lnSpc>
              <a:defRPr/>
            </a:pPr>
            <a:endParaRPr lang="hi-IN" sz="1000" i="1" smtClean="0">
              <a:latin typeface="Times New Roman" pitchFamily="18" charset="0"/>
            </a:endParaRPr>
          </a:p>
          <a:p>
            <a:pPr eaLnBrk="1" hangingPunct="1">
              <a:lnSpc>
                <a:spcPct val="90000"/>
              </a:lnSpc>
              <a:defRPr/>
            </a:pPr>
            <a:r>
              <a:rPr lang="en-US" i="1" smtClean="0">
                <a:latin typeface="Times New Roman" pitchFamily="18" charset="0"/>
              </a:rPr>
              <a:t>"The regular measurement of corrosion or corrosivity as it effects an ASSET"</a:t>
            </a:r>
            <a:endParaRPr lang="hi-IN" smtClean="0">
              <a:latin typeface="Times New Roman" pitchFamily="18" charset="0"/>
            </a:endParaRPr>
          </a:p>
          <a:p>
            <a:pPr eaLnBrk="1" hangingPunct="1">
              <a:lnSpc>
                <a:spcPct val="90000"/>
              </a:lnSpc>
              <a:defRPr/>
            </a:pPr>
            <a:r>
              <a:rPr lang="en-US" smtClean="0">
                <a:latin typeface="Times New Roman" pitchFamily="18" charset="0"/>
              </a:rPr>
              <a:t>It is most often used</a:t>
            </a:r>
            <a:endParaRPr lang="hi-IN" smtClean="0">
              <a:latin typeface="Times New Roman" pitchFamily="18" charset="0"/>
            </a:endParaRPr>
          </a:p>
          <a:p>
            <a:pPr eaLnBrk="1" hangingPunct="1">
              <a:lnSpc>
                <a:spcPct val="90000"/>
              </a:lnSpc>
              <a:defRPr/>
            </a:pPr>
            <a:r>
              <a:rPr lang="en-US" smtClean="0">
                <a:latin typeface="Times New Roman" pitchFamily="18" charset="0"/>
              </a:rPr>
              <a:t>to make comparisons between actual and predicted corrosion rates</a:t>
            </a:r>
            <a:endParaRPr lang="hi-IN" smtClean="0">
              <a:latin typeface="Times New Roman" pitchFamily="18" charset="0"/>
            </a:endParaRPr>
          </a:p>
          <a:p>
            <a:pPr eaLnBrk="1" hangingPunct="1">
              <a:lnSpc>
                <a:spcPct val="90000"/>
              </a:lnSpc>
              <a:defRPr/>
            </a:pPr>
            <a:r>
              <a:rPr lang="en-US" smtClean="0">
                <a:latin typeface="Times New Roman" pitchFamily="18" charset="0"/>
              </a:rPr>
              <a:t>or</a:t>
            </a:r>
            <a:endParaRPr lang="hi-IN" smtClean="0">
              <a:latin typeface="Times New Roman" pitchFamily="18" charset="0"/>
            </a:endParaRPr>
          </a:p>
          <a:p>
            <a:pPr eaLnBrk="1" hangingPunct="1">
              <a:lnSpc>
                <a:spcPct val="90000"/>
              </a:lnSpc>
              <a:defRPr/>
            </a:pPr>
            <a:r>
              <a:rPr lang="en-US" smtClean="0">
                <a:latin typeface="Times New Roman" pitchFamily="18" charset="0"/>
              </a:rPr>
              <a:t>for the evaluation of measures taken in prevention or mitigation</a:t>
            </a:r>
          </a:p>
        </p:txBody>
      </p:sp>
    </p:spTree>
  </p:cSld>
  <p:clrMapOvr>
    <a:masterClrMapping/>
  </p:clrMapOvr>
  <p:transition spd="slow">
    <p:cover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b="1" smtClean="0">
                <a:solidFill>
                  <a:srgbClr val="33CC33"/>
                </a:solidFill>
                <a:latin typeface="Impact" pitchFamily="34" charset="0"/>
              </a:rPr>
              <a:t>DATA COLLECTION</a:t>
            </a:r>
          </a:p>
        </p:txBody>
      </p:sp>
      <p:sp>
        <p:nvSpPr>
          <p:cNvPr id="68611" name="Rectangle 3"/>
          <p:cNvSpPr>
            <a:spLocks noGrp="1" noChangeArrowheads="1"/>
          </p:cNvSpPr>
          <p:nvPr>
            <p:ph type="body" idx="1"/>
          </p:nvPr>
        </p:nvSpPr>
        <p:spPr/>
        <p:txBody>
          <a:bodyPr/>
          <a:lstStyle/>
          <a:p>
            <a:pPr eaLnBrk="1" hangingPunct="1">
              <a:defRPr/>
            </a:pPr>
            <a:r>
              <a:rPr lang="en-US" smtClean="0"/>
              <a:t>The cost of data collection from a monitoring point can be expressed as an annual sum or as a cost per data item</a:t>
            </a:r>
          </a:p>
          <a:p>
            <a:pPr eaLnBrk="1" hangingPunct="1">
              <a:defRPr/>
            </a:pPr>
            <a:endParaRPr lang="en-US" smtClean="0"/>
          </a:p>
          <a:p>
            <a:pPr eaLnBrk="1" hangingPunct="1">
              <a:defRPr/>
            </a:pPr>
            <a:r>
              <a:rPr lang="en-US" smtClean="0"/>
              <a:t>The more automated methods are dramatically less expensive per item than manual methods</a:t>
            </a:r>
            <a:r>
              <a:rPr lang="hi-IN" smtClean="0"/>
              <a:t>. </a:t>
            </a:r>
            <a:endParaRPr lang="en-US" smtClean="0"/>
          </a:p>
        </p:txBody>
      </p:sp>
    </p:spTree>
  </p:cSld>
  <p:clrMapOvr>
    <a:masterClrMapping/>
  </p:clrMapOvr>
  <p:transition spd="slow">
    <p:cover dir="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309563"/>
            <a:ext cx="8229600" cy="760412"/>
          </a:xfrm>
        </p:spPr>
        <p:txBody>
          <a:bodyPr/>
          <a:lstStyle/>
          <a:p>
            <a:pPr eaLnBrk="1" hangingPunct="1">
              <a:defRPr/>
            </a:pPr>
            <a:r>
              <a:rPr lang="en-US" sz="3600" smtClean="0">
                <a:solidFill>
                  <a:srgbClr val="33CC33"/>
                </a:solidFill>
                <a:latin typeface="Impact" pitchFamily="34" charset="0"/>
              </a:rPr>
              <a:t>Data - Information – Solution</a:t>
            </a:r>
          </a:p>
        </p:txBody>
      </p:sp>
      <p:sp>
        <p:nvSpPr>
          <p:cNvPr id="69635" name="Rectangle 3"/>
          <p:cNvSpPr>
            <a:spLocks noGrp="1" noChangeArrowheads="1"/>
          </p:cNvSpPr>
          <p:nvPr>
            <p:ph type="body" idx="1"/>
          </p:nvPr>
        </p:nvSpPr>
        <p:spPr>
          <a:xfrm>
            <a:off x="457200" y="1143000"/>
            <a:ext cx="8229600" cy="4983163"/>
          </a:xfrm>
        </p:spPr>
        <p:txBody>
          <a:bodyPr/>
          <a:lstStyle/>
          <a:p>
            <a:pPr eaLnBrk="1" hangingPunct="1">
              <a:lnSpc>
                <a:spcPct val="80000"/>
              </a:lnSpc>
              <a:defRPr/>
            </a:pPr>
            <a:r>
              <a:rPr lang="en-US" sz="2800" smtClean="0">
                <a:latin typeface="Times New Roman" pitchFamily="18" charset="0"/>
              </a:rPr>
              <a:t>It is important that the corrosion data is not viewed in isolation. It is when corrosion data is placed in context with other process data that useful information is most likely to emerge</a:t>
            </a:r>
          </a:p>
          <a:p>
            <a:pPr eaLnBrk="1" hangingPunct="1">
              <a:lnSpc>
                <a:spcPct val="80000"/>
              </a:lnSpc>
              <a:defRPr/>
            </a:pPr>
            <a:endParaRPr lang="hi-IN" sz="2800" smtClean="0">
              <a:latin typeface="Times New Roman" pitchFamily="18" charset="0"/>
            </a:endParaRPr>
          </a:p>
          <a:p>
            <a:pPr eaLnBrk="1" hangingPunct="1">
              <a:lnSpc>
                <a:spcPct val="80000"/>
              </a:lnSpc>
              <a:defRPr/>
            </a:pPr>
            <a:r>
              <a:rPr lang="en-US" sz="2800" smtClean="0">
                <a:latin typeface="Times New Roman" pitchFamily="18" charset="0"/>
              </a:rPr>
              <a:t>A complex inter-relationship exists between temperature, pressure, flow rate, treatment and chemical composition, and hence any change in corrosion rate may well relate directly to a change in another, controllable, parameter. </a:t>
            </a:r>
          </a:p>
          <a:p>
            <a:pPr eaLnBrk="1" hangingPunct="1">
              <a:lnSpc>
                <a:spcPct val="80000"/>
              </a:lnSpc>
              <a:defRPr/>
            </a:pPr>
            <a:endParaRPr lang="hi-IN" sz="2800" smtClean="0">
              <a:latin typeface="Times New Roman" pitchFamily="18" charset="0"/>
            </a:endParaRPr>
          </a:p>
          <a:p>
            <a:pPr eaLnBrk="1" hangingPunct="1">
              <a:lnSpc>
                <a:spcPct val="80000"/>
              </a:lnSpc>
              <a:defRPr/>
            </a:pPr>
            <a:r>
              <a:rPr lang="en-US" sz="2800" smtClean="0">
                <a:latin typeface="Times New Roman" pitchFamily="18" charset="0"/>
              </a:rPr>
              <a:t>Careful data presentation can reveal the keys to operating a process more efficiently and profitably.</a:t>
            </a:r>
          </a:p>
        </p:txBody>
      </p:sp>
    </p:spTree>
  </p:cSld>
  <p:clrMapOvr>
    <a:masterClrMapping/>
  </p:clrMapOvr>
  <p:transition spd="slow">
    <p:cover di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3600" smtClean="0">
                <a:solidFill>
                  <a:srgbClr val="33CC33"/>
                </a:solidFill>
                <a:latin typeface="Impact" pitchFamily="34" charset="0"/>
              </a:rPr>
              <a:t>Data - Information – Solution</a:t>
            </a:r>
          </a:p>
        </p:txBody>
      </p:sp>
      <p:sp>
        <p:nvSpPr>
          <p:cNvPr id="70659" name="Rectangle 3"/>
          <p:cNvSpPr>
            <a:spLocks noGrp="1" noChangeArrowheads="1"/>
          </p:cNvSpPr>
          <p:nvPr>
            <p:ph type="body" idx="1"/>
          </p:nvPr>
        </p:nvSpPr>
        <p:spPr>
          <a:xfrm>
            <a:off x="381000" y="1600200"/>
            <a:ext cx="8305800" cy="3048000"/>
          </a:xfrm>
        </p:spPr>
        <p:txBody>
          <a:bodyPr/>
          <a:lstStyle/>
          <a:p>
            <a:pPr eaLnBrk="1" hangingPunct="1">
              <a:lnSpc>
                <a:spcPct val="90000"/>
              </a:lnSpc>
              <a:defRPr/>
            </a:pPr>
            <a:r>
              <a:rPr lang="en-US" smtClean="0">
                <a:latin typeface="Times New Roman" pitchFamily="18" charset="0"/>
              </a:rPr>
              <a:t>Corrosion is rarely an absolutely uniform process. </a:t>
            </a:r>
            <a:endParaRPr lang="hi-IN" smtClean="0">
              <a:latin typeface="Times New Roman" pitchFamily="18" charset="0"/>
            </a:endParaRPr>
          </a:p>
          <a:p>
            <a:pPr eaLnBrk="1" hangingPunct="1">
              <a:lnSpc>
                <a:spcPct val="90000"/>
              </a:lnSpc>
              <a:defRPr/>
            </a:pPr>
            <a:r>
              <a:rPr lang="en-US" smtClean="0">
                <a:latin typeface="Times New Roman" pitchFamily="18" charset="0"/>
              </a:rPr>
              <a:t>Because we are used to seeing corrosion rates derived from weight loss coupons and presented as annualized rates we can easily be deceived into thinking of</a:t>
            </a:r>
            <a:r>
              <a:rPr lang="en-US" b="1" smtClean="0"/>
              <a:t> </a:t>
            </a:r>
            <a:endParaRPr lang="en-US" smtClean="0">
              <a:solidFill>
                <a:schemeClr val="folHlink"/>
              </a:solidFill>
            </a:endParaRPr>
          </a:p>
        </p:txBody>
      </p:sp>
      <p:sp>
        <p:nvSpPr>
          <p:cNvPr id="70660" name="Rectangle 4"/>
          <p:cNvSpPr>
            <a:spLocks noChangeArrowheads="1"/>
          </p:cNvSpPr>
          <p:nvPr/>
        </p:nvSpPr>
        <p:spPr bwMode="auto">
          <a:xfrm>
            <a:off x="1143000" y="5029200"/>
            <a:ext cx="717073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hlink"/>
              </a:buClr>
              <a:buSzPct val="80000"/>
              <a:buFont typeface="Wingdings" pitchFamily="2" charset="2"/>
              <a:buNone/>
              <a:defRPr/>
            </a:pPr>
            <a:r>
              <a:rPr lang="en-US" sz="2800" b="1">
                <a:effectLst>
                  <a:outerShdw blurRad="38100" dist="38100" dir="2700000" algn="tl">
                    <a:srgbClr val="000000"/>
                  </a:outerShdw>
                </a:effectLst>
              </a:rPr>
              <a:t>‘</a:t>
            </a:r>
            <a:r>
              <a:rPr lang="en-US" sz="2800" b="1">
                <a:solidFill>
                  <a:schemeClr val="folHlink"/>
                </a:solidFill>
                <a:effectLst>
                  <a:outerShdw blurRad="38100" dist="38100" dir="2700000" algn="tl">
                    <a:srgbClr val="000000"/>
                  </a:outerShdw>
                </a:effectLst>
              </a:rPr>
              <a:t>corrosion as a steady state process’ !!!</a:t>
            </a:r>
            <a:r>
              <a:rPr lang="en-US"/>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ox(out)">
                                      <p:cBhvr>
                                        <p:cTn id="7" dur="10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ox(out)">
                                      <p:cBhvr>
                                        <p:cTn id="12" dur="10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0660"/>
                                        </p:tgtEl>
                                        <p:attrNameLst>
                                          <p:attrName>style.visibility</p:attrName>
                                        </p:attrNameLst>
                                      </p:cBhvr>
                                      <p:to>
                                        <p:strVal val="visible"/>
                                      </p:to>
                                    </p:set>
                                    <p:anim calcmode="lin" valueType="num">
                                      <p:cBhvr additive="base">
                                        <p:cTn id="17" dur="2000" fill="hold"/>
                                        <p:tgtEl>
                                          <p:spTgt spid="70660"/>
                                        </p:tgtEl>
                                        <p:attrNameLst>
                                          <p:attrName>ppt_x</p:attrName>
                                        </p:attrNameLst>
                                      </p:cBhvr>
                                      <p:tavLst>
                                        <p:tav tm="0">
                                          <p:val>
                                            <p:strVal val="0-#ppt_w/2"/>
                                          </p:val>
                                        </p:tav>
                                        <p:tav tm="100000">
                                          <p:val>
                                            <p:strVal val="#ppt_x"/>
                                          </p:val>
                                        </p:tav>
                                      </p:tavLst>
                                    </p:anim>
                                    <p:anim calcmode="lin" valueType="num">
                                      <p:cBhvr additive="base">
                                        <p:cTn id="18" dur="2000" fill="hold"/>
                                        <p:tgtEl>
                                          <p:spTgt spid="70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z="3600" smtClean="0">
                <a:solidFill>
                  <a:srgbClr val="33CC33"/>
                </a:solidFill>
                <a:latin typeface="Impact" pitchFamily="34" charset="0"/>
              </a:rPr>
              <a:t>Data - Information – Solution</a:t>
            </a:r>
          </a:p>
        </p:txBody>
      </p:sp>
      <p:sp>
        <p:nvSpPr>
          <p:cNvPr id="71683" name="Rectangle 3"/>
          <p:cNvSpPr>
            <a:spLocks noGrp="1" noChangeArrowheads="1"/>
          </p:cNvSpPr>
          <p:nvPr>
            <p:ph type="body" idx="1"/>
          </p:nvPr>
        </p:nvSpPr>
        <p:spPr/>
        <p:txBody>
          <a:bodyPr/>
          <a:lstStyle/>
          <a:p>
            <a:pPr eaLnBrk="1" hangingPunct="1">
              <a:defRPr/>
            </a:pPr>
            <a:r>
              <a:rPr lang="en-US" smtClean="0">
                <a:latin typeface="Times New Roman" pitchFamily="18" charset="0"/>
              </a:rPr>
              <a:t>In fact it is more often episodic in nature: periods of very low corrosion and short periods of very high corrosion</a:t>
            </a:r>
          </a:p>
          <a:p>
            <a:pPr eaLnBrk="1" hangingPunct="1">
              <a:buFont typeface="Wingdings" pitchFamily="2" charset="2"/>
              <a:buNone/>
              <a:defRPr/>
            </a:pPr>
            <a:endParaRPr lang="hi-IN" smtClean="0">
              <a:latin typeface="Times New Roman" pitchFamily="18" charset="0"/>
            </a:endParaRPr>
          </a:p>
          <a:p>
            <a:pPr algn="ctr" eaLnBrk="1" hangingPunct="1">
              <a:defRPr/>
            </a:pPr>
            <a:r>
              <a:rPr lang="en-US" b="1" smtClean="0">
                <a:solidFill>
                  <a:schemeClr val="folHlink"/>
                </a:solidFill>
              </a:rPr>
              <a:t>If we can identify the cause of the high corrosion events </a:t>
            </a:r>
          </a:p>
          <a:p>
            <a:pPr eaLnBrk="1" hangingPunct="1">
              <a:buFont typeface="Wingdings" pitchFamily="2" charset="2"/>
              <a:buNone/>
              <a:defRPr/>
            </a:pPr>
            <a:r>
              <a:rPr lang="en-US" sz="4000" b="1" smtClean="0">
                <a:solidFill>
                  <a:schemeClr val="folHlink"/>
                </a:solidFill>
              </a:rPr>
              <a:t>  we can begin to take control.</a:t>
            </a:r>
          </a:p>
        </p:txBody>
      </p:sp>
    </p:spTree>
  </p:cSld>
  <p:clrMapOvr>
    <a:masterClrMapping/>
  </p:clrMapOvr>
  <p:transition spd="slow">
    <p:cover di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34925" y="533400"/>
            <a:ext cx="8942388"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2800" b="1">
                <a:latin typeface="Times New Roman" pitchFamily="18" charset="0"/>
              </a:rPr>
              <a:t>ONE WAY TO REDUCE THE NEED FOR MULTIPLE</a:t>
            </a:r>
          </a:p>
          <a:p>
            <a:pPr algn="ctr"/>
            <a:r>
              <a:rPr lang="en-US" sz="2800" b="1">
                <a:latin typeface="Times New Roman" pitchFamily="18" charset="0"/>
              </a:rPr>
              <a:t> MONITORING SITES</a:t>
            </a:r>
            <a:endParaRPr lang="en-US" sz="2800">
              <a:latin typeface="Times New Roman" pitchFamily="18" charset="0"/>
            </a:endParaRPr>
          </a:p>
          <a:p>
            <a:pPr algn="ctr"/>
            <a:r>
              <a:rPr lang="en-US" sz="2800" b="1">
                <a:latin typeface="Times New Roman" pitchFamily="18" charset="0"/>
              </a:rPr>
              <a:t>IS</a:t>
            </a:r>
            <a:endParaRPr lang="en-US" sz="2800">
              <a:latin typeface="Times New Roman" pitchFamily="18" charset="0"/>
            </a:endParaRPr>
          </a:p>
          <a:p>
            <a:pPr algn="ctr"/>
            <a:r>
              <a:rPr lang="en-US" sz="2800" b="1">
                <a:latin typeface="Times New Roman" pitchFamily="18" charset="0"/>
              </a:rPr>
              <a:t>EMPLOYING MODERN CORROSION MONITORING</a:t>
            </a:r>
          </a:p>
          <a:p>
            <a:pPr algn="ctr"/>
            <a:r>
              <a:rPr lang="en-US" sz="2800" b="1">
                <a:latin typeface="Times New Roman" pitchFamily="18" charset="0"/>
              </a:rPr>
              <a:t> TECHNOLOGY</a:t>
            </a:r>
          </a:p>
        </p:txBody>
      </p:sp>
      <p:sp>
        <p:nvSpPr>
          <p:cNvPr id="222211" name="Rectangle 3"/>
          <p:cNvSpPr>
            <a:spLocks noChangeArrowheads="1"/>
          </p:cNvSpPr>
          <p:nvPr/>
        </p:nvSpPr>
        <p:spPr bwMode="auto">
          <a:xfrm>
            <a:off x="-41275" y="3398838"/>
            <a:ext cx="9159875"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2400" b="1">
                <a:latin typeface="Times New Roman" pitchFamily="18" charset="0"/>
              </a:rPr>
              <a:t>THESE TECHNIQUES CAN BE DIVIDED INTO TWO DISTINCT</a:t>
            </a:r>
          </a:p>
          <a:p>
            <a:pPr algn="ctr"/>
            <a:r>
              <a:rPr lang="en-US" sz="2400" b="1">
                <a:latin typeface="Times New Roman" pitchFamily="18" charset="0"/>
              </a:rPr>
              <a:t> GROUPS,</a:t>
            </a:r>
            <a:endParaRPr lang="en-US" sz="2400">
              <a:latin typeface="Times New Roman" pitchFamily="18" charset="0"/>
            </a:endParaRPr>
          </a:p>
          <a:p>
            <a:pPr algn="ctr"/>
            <a:r>
              <a:rPr lang="en-US" sz="2400" b="1">
                <a:latin typeface="Times New Roman" pitchFamily="18" charset="0"/>
              </a:rPr>
              <a:t>Viz. THOSE PROVIDING INDICATIONS OF THE </a:t>
            </a:r>
          </a:p>
          <a:p>
            <a:pPr algn="ctr"/>
            <a:r>
              <a:rPr lang="en-US" sz="2400" b="1">
                <a:latin typeface="Times New Roman" pitchFamily="18" charset="0"/>
              </a:rPr>
              <a:t>CUMULATIVE DAMAGE SUSTAINED (</a:t>
            </a:r>
            <a:r>
              <a:rPr lang="en-US" sz="2400">
                <a:latin typeface="Times New Roman" pitchFamily="18" charset="0"/>
              </a:rPr>
              <a:t>retrospective</a:t>
            </a:r>
            <a:r>
              <a:rPr lang="en-US" sz="2400" b="1">
                <a:latin typeface="Times New Roman" pitchFamily="18" charset="0"/>
              </a:rPr>
              <a:t>) </a:t>
            </a:r>
          </a:p>
          <a:p>
            <a:pPr algn="ctr"/>
            <a:r>
              <a:rPr lang="en-US" sz="2400" b="1">
                <a:latin typeface="Times New Roman" pitchFamily="18" charset="0"/>
              </a:rPr>
              <a:t>&amp;</a:t>
            </a:r>
          </a:p>
          <a:p>
            <a:pPr algn="ctr"/>
            <a:r>
              <a:rPr lang="en-US" sz="2400" b="1">
                <a:latin typeface="Times New Roman" pitchFamily="18" charset="0"/>
              </a:rPr>
              <a:t>THOSE PROVIDING INDICATIONS OF THE PREVAILING</a:t>
            </a:r>
          </a:p>
          <a:p>
            <a:pPr algn="ctr"/>
            <a:r>
              <a:rPr lang="en-US" sz="2400" b="1">
                <a:latin typeface="Times New Roman" pitchFamily="18" charset="0"/>
              </a:rPr>
              <a:t> CORROSION RATE (</a:t>
            </a:r>
            <a:r>
              <a:rPr lang="en-US" sz="2400">
                <a:latin typeface="Times New Roman" pitchFamily="18" charset="0"/>
              </a:rPr>
              <a:t>usually online and continuous</a:t>
            </a:r>
            <a:r>
              <a:rPr lang="en-US" sz="2400" b="1">
                <a:latin typeface="Times New Roman" pitchFamily="18" charset="0"/>
              </a:rPr>
              <a:t>).</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0"/>
                                        </p:tgtEl>
                                        <p:attrNameLst>
                                          <p:attrName>style.visibility</p:attrName>
                                        </p:attrNameLst>
                                      </p:cBhvr>
                                      <p:to>
                                        <p:strVal val="visible"/>
                                      </p:to>
                                    </p:set>
                                  </p:childTnLst>
                                  <p:subTnLst>
                                    <p:animClr clrSpc="rgb" dir="cw">
                                      <p:cBhvr override="childStyle">
                                        <p:cTn dur="1" fill="hold" display="0" masterRel="nextClick" afterEffect="1"/>
                                        <p:tgtEl>
                                          <p:spTgt spid="222210"/>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P spid="222211"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correlating corrosion data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685800"/>
            <a:ext cx="6934200" cy="2667000"/>
          </a:xfrm>
          <a:prstGeom prst="rect">
            <a:avLst/>
          </a:prstGeom>
          <a:solidFill>
            <a:schemeClr val="tx1"/>
          </a:solidFill>
          <a:ln w="9525">
            <a:solidFill>
              <a:schemeClr val="accent2"/>
            </a:solidFill>
            <a:miter lim="800000"/>
            <a:headEnd/>
            <a:tailEnd/>
          </a:ln>
        </p:spPr>
      </p:pic>
      <p:sp>
        <p:nvSpPr>
          <p:cNvPr id="223235" name="Rectangle 3"/>
          <p:cNvSpPr>
            <a:spLocks noChangeArrowheads="1"/>
          </p:cNvSpPr>
          <p:nvPr/>
        </p:nvSpPr>
        <p:spPr bwMode="auto">
          <a:xfrm>
            <a:off x="0" y="3587750"/>
            <a:ext cx="9144000" cy="3081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800">
                <a:latin typeface="Arial" charset="0"/>
              </a:rPr>
              <a:t>The wall shear stress on the test sample is the correlation factor used to relate the corrosion results to field operating systems. Wall shear stress measures the interaction of a flowing fluid with a solid surface. It can be related to any flow geometry, because it is a basic fluid/wall interaction phenomena and not a function of the specific flow geometry.</a:t>
            </a:r>
            <a:r>
              <a:rPr lang="en-US" sz="2000">
                <a:latin typeface="Arial" charset="0"/>
              </a:rPr>
              <a:t> </a:t>
            </a:r>
          </a:p>
        </p:txBody>
      </p:sp>
      <p:sp>
        <p:nvSpPr>
          <p:cNvPr id="223236" name="Rectangle 4"/>
          <p:cNvSpPr>
            <a:spLocks noChangeArrowheads="1"/>
          </p:cNvSpPr>
          <p:nvPr/>
        </p:nvSpPr>
        <p:spPr bwMode="auto">
          <a:xfrm>
            <a:off x="1828800" y="155575"/>
            <a:ext cx="60499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400" b="1" i="1">
                <a:latin typeface="Arial" charset="0"/>
              </a:rPr>
              <a:t>Correlation with Operating Systems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3236"/>
                                        </p:tgtEl>
                                        <p:attrNameLst>
                                          <p:attrName>style.visibility</p:attrName>
                                        </p:attrNameLst>
                                      </p:cBhvr>
                                      <p:to>
                                        <p:strVal val="visible"/>
                                      </p:to>
                                    </p:set>
                                    <p:anim calcmode="lin" valueType="num">
                                      <p:cBhvr>
                                        <p:cTn id="7" dur="1000" fill="hold"/>
                                        <p:tgtEl>
                                          <p:spTgt spid="223236"/>
                                        </p:tgtEl>
                                        <p:attrNameLst>
                                          <p:attrName>ppt_w</p:attrName>
                                        </p:attrNameLst>
                                      </p:cBhvr>
                                      <p:tavLst>
                                        <p:tav tm="0">
                                          <p:val>
                                            <p:strVal val="#ppt_w*0.70"/>
                                          </p:val>
                                        </p:tav>
                                        <p:tav tm="100000">
                                          <p:val>
                                            <p:strVal val="#ppt_w"/>
                                          </p:val>
                                        </p:tav>
                                      </p:tavLst>
                                    </p:anim>
                                    <p:anim calcmode="lin" valueType="num">
                                      <p:cBhvr>
                                        <p:cTn id="8" dur="1000" fill="hold"/>
                                        <p:tgtEl>
                                          <p:spTgt spid="223236"/>
                                        </p:tgtEl>
                                        <p:attrNameLst>
                                          <p:attrName>ppt_h</p:attrName>
                                        </p:attrNameLst>
                                      </p:cBhvr>
                                      <p:tavLst>
                                        <p:tav tm="0">
                                          <p:val>
                                            <p:strVal val="#ppt_h"/>
                                          </p:val>
                                        </p:tav>
                                        <p:tav tm="100000">
                                          <p:val>
                                            <p:strVal val="#ppt_h"/>
                                          </p:val>
                                        </p:tav>
                                      </p:tavLst>
                                    </p:anim>
                                    <p:animEffect transition="in" filter="fade">
                                      <p:cBhvr>
                                        <p:cTn id="9" dur="1000"/>
                                        <p:tgtEl>
                                          <p:spTgt spid="2232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32" fill="hold" nodeType="clickEffect">
                                  <p:stCondLst>
                                    <p:cond delay="0"/>
                                  </p:stCondLst>
                                  <p:childTnLst>
                                    <p:set>
                                      <p:cBhvr>
                                        <p:cTn id="13" dur="1" fill="hold">
                                          <p:stCondLst>
                                            <p:cond delay="0"/>
                                          </p:stCondLst>
                                        </p:cTn>
                                        <p:tgtEl>
                                          <p:spTgt spid="223234"/>
                                        </p:tgtEl>
                                        <p:attrNameLst>
                                          <p:attrName>style.visibility</p:attrName>
                                        </p:attrNameLst>
                                      </p:cBhvr>
                                      <p:to>
                                        <p:strVal val="visible"/>
                                      </p:to>
                                    </p:set>
                                    <p:animEffect transition="in" filter="box(out)">
                                      <p:cBhvr>
                                        <p:cTn id="14" dur="3000"/>
                                        <p:tgtEl>
                                          <p:spTgt spid="2232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23235"/>
                                        </p:tgtEl>
                                        <p:attrNameLst>
                                          <p:attrName>style.visibility</p:attrName>
                                        </p:attrNameLst>
                                      </p:cBhvr>
                                      <p:to>
                                        <p:strVal val="visible"/>
                                      </p:to>
                                    </p:set>
                                    <p:animEffect transition="in" filter="box(out)">
                                      <p:cBhvr>
                                        <p:cTn id="19" dur="1000"/>
                                        <p:tgtEl>
                                          <p:spTgt spid="223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correlating corrosion data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457200"/>
            <a:ext cx="6934200" cy="2667000"/>
          </a:xfrm>
          <a:prstGeom prst="rect">
            <a:avLst/>
          </a:prstGeom>
          <a:solidFill>
            <a:schemeClr val="tx1"/>
          </a:solidFill>
          <a:ln w="9525">
            <a:solidFill>
              <a:schemeClr val="accent2"/>
            </a:solidFill>
            <a:miter lim="800000"/>
            <a:headEnd/>
            <a:tailEnd/>
          </a:ln>
        </p:spPr>
      </p:pic>
      <p:sp>
        <p:nvSpPr>
          <p:cNvPr id="241667" name="Rectangle 3"/>
          <p:cNvSpPr>
            <a:spLocks noChangeArrowheads="1"/>
          </p:cNvSpPr>
          <p:nvPr/>
        </p:nvSpPr>
        <p:spPr bwMode="auto">
          <a:xfrm>
            <a:off x="0" y="3014663"/>
            <a:ext cx="9144000"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800">
                <a:latin typeface="Arial" charset="0"/>
              </a:rPr>
              <a:t>Data from any experiment that determines the wall shear stress acting on the test specimen can be effectively used for direct correlation to any flow geometry. </a:t>
            </a:r>
            <a:r>
              <a:rPr lang="en-US" sz="2400">
                <a:solidFill>
                  <a:schemeClr val="hlink"/>
                </a:solidFill>
                <a:latin typeface="Arial" charset="0"/>
              </a:rPr>
              <a:t>Therefore, the wall shear stress calculated for an operating system is identical in its effect on corrosion to the wall shear stress in the experiment. </a:t>
            </a:r>
          </a:p>
          <a:p>
            <a:pPr algn="ctr" eaLnBrk="1" hangingPunct="1"/>
            <a:r>
              <a:rPr lang="en-US" sz="2800">
                <a:latin typeface="Arial" charset="0"/>
              </a:rPr>
              <a:t>The corrosion rate measured in the experiment is then directly related to the expected corrosion rate in the operation. </a:t>
            </a:r>
          </a:p>
        </p:txBody>
      </p:sp>
      <p:sp>
        <p:nvSpPr>
          <p:cNvPr id="241668" name="Rectangle 4"/>
          <p:cNvSpPr>
            <a:spLocks noChangeArrowheads="1"/>
          </p:cNvSpPr>
          <p:nvPr/>
        </p:nvSpPr>
        <p:spPr bwMode="auto">
          <a:xfrm>
            <a:off x="1752600" y="0"/>
            <a:ext cx="60499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400" b="1" i="1">
                <a:latin typeface="Arial" charset="0"/>
              </a:rPr>
              <a:t>Correlation with Operating Systems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1668"/>
                                        </p:tgtEl>
                                        <p:attrNameLst>
                                          <p:attrName>style.visibility</p:attrName>
                                        </p:attrNameLst>
                                      </p:cBhvr>
                                      <p:to>
                                        <p:strVal val="visible"/>
                                      </p:to>
                                    </p:set>
                                    <p:anim calcmode="lin" valueType="num">
                                      <p:cBhvr>
                                        <p:cTn id="7" dur="1000" fill="hold"/>
                                        <p:tgtEl>
                                          <p:spTgt spid="241668"/>
                                        </p:tgtEl>
                                        <p:attrNameLst>
                                          <p:attrName>ppt_w</p:attrName>
                                        </p:attrNameLst>
                                      </p:cBhvr>
                                      <p:tavLst>
                                        <p:tav tm="0">
                                          <p:val>
                                            <p:strVal val="#ppt_w*0.70"/>
                                          </p:val>
                                        </p:tav>
                                        <p:tav tm="100000">
                                          <p:val>
                                            <p:strVal val="#ppt_w"/>
                                          </p:val>
                                        </p:tav>
                                      </p:tavLst>
                                    </p:anim>
                                    <p:anim calcmode="lin" valueType="num">
                                      <p:cBhvr>
                                        <p:cTn id="8" dur="1000" fill="hold"/>
                                        <p:tgtEl>
                                          <p:spTgt spid="241668"/>
                                        </p:tgtEl>
                                        <p:attrNameLst>
                                          <p:attrName>ppt_h</p:attrName>
                                        </p:attrNameLst>
                                      </p:cBhvr>
                                      <p:tavLst>
                                        <p:tav tm="0">
                                          <p:val>
                                            <p:strVal val="#ppt_h"/>
                                          </p:val>
                                        </p:tav>
                                        <p:tav tm="100000">
                                          <p:val>
                                            <p:strVal val="#ppt_h"/>
                                          </p:val>
                                        </p:tav>
                                      </p:tavLst>
                                    </p:anim>
                                    <p:animEffect transition="in" filter="fade">
                                      <p:cBhvr>
                                        <p:cTn id="9" dur="1000"/>
                                        <p:tgtEl>
                                          <p:spTgt spid="2416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32" fill="hold" nodeType="clickEffect">
                                  <p:stCondLst>
                                    <p:cond delay="0"/>
                                  </p:stCondLst>
                                  <p:childTnLst>
                                    <p:set>
                                      <p:cBhvr>
                                        <p:cTn id="13" dur="1" fill="hold">
                                          <p:stCondLst>
                                            <p:cond delay="0"/>
                                          </p:stCondLst>
                                        </p:cTn>
                                        <p:tgtEl>
                                          <p:spTgt spid="241666"/>
                                        </p:tgtEl>
                                        <p:attrNameLst>
                                          <p:attrName>style.visibility</p:attrName>
                                        </p:attrNameLst>
                                      </p:cBhvr>
                                      <p:to>
                                        <p:strVal val="visible"/>
                                      </p:to>
                                    </p:set>
                                    <p:animEffect transition="in" filter="box(out)">
                                      <p:cBhvr>
                                        <p:cTn id="14" dur="3000"/>
                                        <p:tgtEl>
                                          <p:spTgt spid="2416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41667"/>
                                        </p:tgtEl>
                                        <p:attrNameLst>
                                          <p:attrName>style.visibility</p:attrName>
                                        </p:attrNameLst>
                                      </p:cBhvr>
                                      <p:to>
                                        <p:strVal val="visible"/>
                                      </p:to>
                                    </p:set>
                                    <p:animEffect transition="in" filter="box(out)">
                                      <p:cBhvr>
                                        <p:cTn id="19" dur="1000"/>
                                        <p:tgtEl>
                                          <p:spTgt spid="24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p:bldP spid="241668"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04800" y="304800"/>
            <a:ext cx="8610600" cy="1676400"/>
          </a:xfrm>
        </p:spPr>
        <p:txBody>
          <a:bodyPr/>
          <a:lstStyle/>
          <a:p>
            <a:pPr eaLnBrk="1" hangingPunct="1">
              <a:defRPr/>
            </a:pPr>
            <a:r>
              <a:rPr lang="en-US" sz="2100" b="1" smtClean="0"/>
              <a:t>Excellent agreement between coupon corrosion rates and pitting susceptibility and online corrosion monitoring data in liquid and vapour phases in a dehydrated gas pipeline environment containing methane, </a:t>
            </a:r>
            <a:br>
              <a:rPr lang="en-US" sz="2100" b="1" smtClean="0"/>
            </a:br>
            <a:r>
              <a:rPr lang="en-US" sz="2100" b="1" smtClean="0"/>
              <a:t>carbon dioxide, condensing water and glycol</a:t>
            </a:r>
          </a:p>
        </p:txBody>
      </p:sp>
      <p:pic>
        <p:nvPicPr>
          <p:cNvPr id="22425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2133600"/>
            <a:ext cx="83058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additive="base">
                                        <p:cTn id="7" dur="1000" fill="hold"/>
                                        <p:tgtEl>
                                          <p:spTgt spid="224258"/>
                                        </p:tgtEl>
                                        <p:attrNameLst>
                                          <p:attrName>ppt_x</p:attrName>
                                        </p:attrNameLst>
                                      </p:cBhvr>
                                      <p:tavLst>
                                        <p:tav tm="0">
                                          <p:val>
                                            <p:strVal val="#ppt_x"/>
                                          </p:val>
                                        </p:tav>
                                        <p:tav tm="100000">
                                          <p:val>
                                            <p:strVal val="#ppt_x"/>
                                          </p:val>
                                        </p:tav>
                                      </p:tavLst>
                                    </p:anim>
                                    <p:anim calcmode="lin" valueType="num">
                                      <p:cBhvr additive="base">
                                        <p:cTn id="8" dur="1000" fill="hold"/>
                                        <p:tgtEl>
                                          <p:spTgt spid="2242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24259"/>
                                        </p:tgtEl>
                                        <p:attrNameLst>
                                          <p:attrName>style.visibility</p:attrName>
                                        </p:attrNameLst>
                                      </p:cBhvr>
                                      <p:to>
                                        <p:strVal val="visible"/>
                                      </p:to>
                                    </p:set>
                                    <p:animEffect transition="in" filter="box(out)">
                                      <p:cBhvr>
                                        <p:cTn id="13" dur="1000"/>
                                        <p:tgtEl>
                                          <p:spTgt spid="224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defRPr/>
            </a:pPr>
            <a:r>
              <a:rPr lang="en-US" sz="2400" smtClean="0">
                <a:solidFill>
                  <a:srgbClr val="00FF00"/>
                </a:solidFill>
                <a:latin typeface="Impact" pitchFamily="34" charset="0"/>
              </a:rPr>
              <a:t>Online, real-time relationship between corrosion rate and feed rate of neutralising chemicals in 98-99% process</a:t>
            </a:r>
          </a:p>
        </p:txBody>
      </p:sp>
      <p:pic>
        <p:nvPicPr>
          <p:cNvPr id="2252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600200"/>
            <a:ext cx="7620000" cy="5029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additive="base">
                                        <p:cTn id="7" dur="1000" fill="hold"/>
                                        <p:tgtEl>
                                          <p:spTgt spid="225282"/>
                                        </p:tgtEl>
                                        <p:attrNameLst>
                                          <p:attrName>ppt_x</p:attrName>
                                        </p:attrNameLst>
                                      </p:cBhvr>
                                      <p:tavLst>
                                        <p:tav tm="0">
                                          <p:val>
                                            <p:strVal val="#ppt_x"/>
                                          </p:val>
                                        </p:tav>
                                        <p:tav tm="100000">
                                          <p:val>
                                            <p:strVal val="#ppt_x"/>
                                          </p:val>
                                        </p:tav>
                                      </p:tavLst>
                                    </p:anim>
                                    <p:anim calcmode="lin" valueType="num">
                                      <p:cBhvr additive="base">
                                        <p:cTn id="8" dur="1000" fill="hold"/>
                                        <p:tgtEl>
                                          <p:spTgt spid="2252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25283"/>
                                        </p:tgtEl>
                                        <p:attrNameLst>
                                          <p:attrName>style.visibility</p:attrName>
                                        </p:attrNameLst>
                                      </p:cBhvr>
                                      <p:to>
                                        <p:strVal val="visible"/>
                                      </p:to>
                                    </p:set>
                                    <p:animEffect transition="in" filter="box(in)">
                                      <p:cBhvr>
                                        <p:cTn id="13" dur="1000"/>
                                        <p:tgtEl>
                                          <p:spTgt spid="225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defRPr/>
            </a:pPr>
            <a:r>
              <a:rPr lang="en-US" sz="2400" b="1" smtClean="0">
                <a:solidFill>
                  <a:srgbClr val="00FF00"/>
                </a:solidFill>
              </a:rPr>
              <a:t>Online, real-time relationship between corrosion rate and feed rate of neutralising chemicals in </a:t>
            </a:r>
            <a:br>
              <a:rPr lang="en-US" sz="2400" b="1" smtClean="0">
                <a:solidFill>
                  <a:srgbClr val="00FF00"/>
                </a:solidFill>
              </a:rPr>
            </a:br>
            <a:r>
              <a:rPr lang="en-US" sz="2400" b="1" smtClean="0">
                <a:solidFill>
                  <a:srgbClr val="00FF00"/>
                </a:solidFill>
              </a:rPr>
              <a:t>98-99% process</a:t>
            </a:r>
          </a:p>
        </p:txBody>
      </p:sp>
      <p:pic>
        <p:nvPicPr>
          <p:cNvPr id="22630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447800"/>
            <a:ext cx="4495800" cy="5410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6308" name="Rectangle 4"/>
          <p:cNvSpPr>
            <a:spLocks noChangeArrowheads="1"/>
          </p:cNvSpPr>
          <p:nvPr/>
        </p:nvSpPr>
        <p:spPr bwMode="auto">
          <a:xfrm>
            <a:off x="4724400" y="1366838"/>
            <a:ext cx="4419600" cy="556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GB" sz="2400">
                <a:latin typeface="Arial" charset="0"/>
              </a:rPr>
              <a:t>Operators had varied the concentration of a neutralising chemical in the process. However, contrary to what was expected, it was found that increasing feed rate of neutraliser increased corrosion rates rather than reducing them. </a:t>
            </a:r>
          </a:p>
          <a:p>
            <a:pPr algn="ctr" eaLnBrk="1" hangingPunct="1"/>
            <a:r>
              <a:rPr lang="en-GB" sz="2400">
                <a:latin typeface="Arial" charset="0"/>
              </a:rPr>
              <a:t>This new information helped reduce corrosion rates and also provided chemical engineers with new insight into the chemistry of process.</a:t>
            </a:r>
            <a:endParaRPr lang="en-US" sz="2400">
              <a:latin typeface="Arial" charset="0"/>
            </a:endParaRPr>
          </a:p>
          <a:p>
            <a:pPr algn="ctr"/>
            <a:endParaRPr lang="en-US" sz="2400">
              <a:latin typeface="Arial"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6307"/>
                                        </p:tgtEl>
                                        <p:attrNameLst>
                                          <p:attrName>style.visibility</p:attrName>
                                        </p:attrNameLst>
                                      </p:cBhvr>
                                      <p:to>
                                        <p:strVal val="visible"/>
                                      </p:to>
                                    </p:set>
                                    <p:animEffect transition="in" filter="box(in)">
                                      <p:cBhvr>
                                        <p:cTn id="7" dur="500"/>
                                        <p:tgtEl>
                                          <p:spTgt spid="226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6306"/>
                                        </p:tgtEl>
                                        <p:attrNameLst>
                                          <p:attrName>style.visibility</p:attrName>
                                        </p:attrNameLst>
                                      </p:cBhvr>
                                      <p:to>
                                        <p:strVal val="visible"/>
                                      </p:to>
                                    </p:set>
                                    <p:animEffect transition="in" filter="box(in)">
                                      <p:cBhvr>
                                        <p:cTn id="12" dur="500"/>
                                        <p:tgtEl>
                                          <p:spTgt spid="2263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6308"/>
                                        </p:tgtEl>
                                        <p:attrNameLst>
                                          <p:attrName>style.visibility</p:attrName>
                                        </p:attrNameLst>
                                      </p:cBhvr>
                                      <p:to>
                                        <p:strVal val="visible"/>
                                      </p:to>
                                    </p:set>
                                    <p:anim calcmode="lin" valueType="num">
                                      <p:cBhvr additive="base">
                                        <p:cTn id="17" dur="500" fill="hold"/>
                                        <p:tgtEl>
                                          <p:spTgt spid="226308"/>
                                        </p:tgtEl>
                                        <p:attrNameLst>
                                          <p:attrName>ppt_x</p:attrName>
                                        </p:attrNameLst>
                                      </p:cBhvr>
                                      <p:tavLst>
                                        <p:tav tm="0">
                                          <p:val>
                                            <p:strVal val="#ppt_x"/>
                                          </p:val>
                                        </p:tav>
                                        <p:tav tm="100000">
                                          <p:val>
                                            <p:strVal val="#ppt_x"/>
                                          </p:val>
                                        </p:tav>
                                      </p:tavLst>
                                    </p:anim>
                                    <p:anim calcmode="lin" valueType="num">
                                      <p:cBhvr additive="base">
                                        <p:cTn id="18" dur="500" fill="hold"/>
                                        <p:tgtEl>
                                          <p:spTgt spid="226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P spid="2263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What Is Corrosion Monitoring?</a:t>
            </a:r>
          </a:p>
        </p:txBody>
      </p:sp>
      <p:sp>
        <p:nvSpPr>
          <p:cNvPr id="5123" name="Rectangle 3"/>
          <p:cNvSpPr>
            <a:spLocks noGrp="1" noChangeArrowheads="1"/>
          </p:cNvSpPr>
          <p:nvPr>
            <p:ph type="body" idx="1"/>
          </p:nvPr>
        </p:nvSpPr>
        <p:spPr/>
        <p:txBody>
          <a:bodyPr/>
          <a:lstStyle/>
          <a:p>
            <a:pPr eaLnBrk="1" hangingPunct="1">
              <a:buFont typeface="Wingdings" pitchFamily="2" charset="2"/>
              <a:buNone/>
              <a:defRPr/>
            </a:pPr>
            <a:r>
              <a:rPr lang="en-US" b="1" smtClean="0"/>
              <a:t>  </a:t>
            </a:r>
          </a:p>
          <a:p>
            <a:pPr algn="ctr" eaLnBrk="1" hangingPunct="1">
              <a:buFont typeface="Wingdings" pitchFamily="2" charset="2"/>
              <a:buNone/>
              <a:defRPr/>
            </a:pPr>
            <a:r>
              <a:rPr lang="en-US" sz="3600" smtClean="0">
                <a:latin typeface="Times New Roman" pitchFamily="18" charset="0"/>
              </a:rPr>
              <a:t>It is most often used to make comparisons between actual and predicted corrosion rates</a:t>
            </a:r>
            <a:endParaRPr lang="hi-IN" sz="3600" smtClean="0">
              <a:latin typeface="Times New Roman" pitchFamily="18" charset="0"/>
            </a:endParaRPr>
          </a:p>
          <a:p>
            <a:pPr algn="ctr" eaLnBrk="1" hangingPunct="1">
              <a:buFont typeface="Wingdings" pitchFamily="2" charset="2"/>
              <a:buNone/>
              <a:defRPr/>
            </a:pPr>
            <a:r>
              <a:rPr lang="en-US" sz="3600" smtClean="0">
                <a:latin typeface="Times New Roman" pitchFamily="18" charset="0"/>
              </a:rPr>
              <a:t>or </a:t>
            </a:r>
          </a:p>
          <a:p>
            <a:pPr algn="ctr" eaLnBrk="1" hangingPunct="1">
              <a:buFont typeface="Wingdings" pitchFamily="2" charset="2"/>
              <a:buNone/>
              <a:defRPr/>
            </a:pPr>
            <a:r>
              <a:rPr lang="en-US" sz="3600" smtClean="0">
                <a:latin typeface="Times New Roman" pitchFamily="18" charset="0"/>
              </a:rPr>
              <a:t>for the evaluation of measures taken in prevention or mitigation</a:t>
            </a:r>
          </a:p>
        </p:txBody>
      </p:sp>
    </p:spTree>
  </p:cSld>
  <p:clrMapOvr>
    <a:masterClrMapping/>
  </p:clrMapOvr>
  <p:transition spd="slow">
    <p:cover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en-US" sz="3200" smtClean="0">
                <a:solidFill>
                  <a:srgbClr val="00FF00"/>
                </a:solidFill>
                <a:latin typeface="Impact" pitchFamily="34" charset="0"/>
              </a:rPr>
              <a:t>Corrosion monitoring has evolved from offline to online and online real time measurements</a:t>
            </a:r>
          </a:p>
        </p:txBody>
      </p:sp>
      <p:pic>
        <p:nvPicPr>
          <p:cNvPr id="22733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24000"/>
            <a:ext cx="91440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330"/>
                                        </p:tgtEl>
                                        <p:attrNameLst>
                                          <p:attrName>style.visibility</p:attrName>
                                        </p:attrNameLst>
                                      </p:cBhvr>
                                      <p:to>
                                        <p:strVal val="visible"/>
                                      </p:to>
                                    </p:set>
                                    <p:anim calcmode="lin" valueType="num">
                                      <p:cBhvr additive="base">
                                        <p:cTn id="7" dur="1000" fill="hold"/>
                                        <p:tgtEl>
                                          <p:spTgt spid="227330"/>
                                        </p:tgtEl>
                                        <p:attrNameLst>
                                          <p:attrName>ppt_x</p:attrName>
                                        </p:attrNameLst>
                                      </p:cBhvr>
                                      <p:tavLst>
                                        <p:tav tm="0">
                                          <p:val>
                                            <p:strVal val="#ppt_x"/>
                                          </p:val>
                                        </p:tav>
                                        <p:tav tm="100000">
                                          <p:val>
                                            <p:strVal val="#ppt_x"/>
                                          </p:val>
                                        </p:tav>
                                      </p:tavLst>
                                    </p:anim>
                                    <p:anim calcmode="lin" valueType="num">
                                      <p:cBhvr additive="base">
                                        <p:cTn id="8" dur="1000" fill="hold"/>
                                        <p:tgtEl>
                                          <p:spTgt spid="2273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27331"/>
                                        </p:tgtEl>
                                        <p:attrNameLst>
                                          <p:attrName>style.visibility</p:attrName>
                                        </p:attrNameLst>
                                      </p:cBhvr>
                                      <p:to>
                                        <p:strVal val="visible"/>
                                      </p:to>
                                    </p:set>
                                    <p:animEffect transition="in" filter="box(out)">
                                      <p:cBhvr>
                                        <p:cTn id="13" dur="3000"/>
                                        <p:tgtEl>
                                          <p:spTgt spid="227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en-US" sz="2400" smtClean="0">
                <a:solidFill>
                  <a:srgbClr val="00FF00"/>
                </a:solidFill>
                <a:latin typeface="Impact" pitchFamily="34" charset="0"/>
              </a:rPr>
              <a:t>The data depicts real time corrosion on a hydrocarbon/water stream, show that the rate of corrosion is not steady over time. Peak corrosion episodes occur</a:t>
            </a:r>
            <a:r>
              <a:rPr lang="en-US" sz="3800" smtClean="0"/>
              <a:t> </a:t>
            </a:r>
          </a:p>
        </p:txBody>
      </p:sp>
      <p:pic>
        <p:nvPicPr>
          <p:cNvPr id="22835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676400"/>
            <a:ext cx="91440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additive="base">
                                        <p:cTn id="7" dur="1000" fill="hold"/>
                                        <p:tgtEl>
                                          <p:spTgt spid="228354"/>
                                        </p:tgtEl>
                                        <p:attrNameLst>
                                          <p:attrName>ppt_x</p:attrName>
                                        </p:attrNameLst>
                                      </p:cBhvr>
                                      <p:tavLst>
                                        <p:tav tm="0">
                                          <p:val>
                                            <p:strVal val="#ppt_x"/>
                                          </p:val>
                                        </p:tav>
                                        <p:tav tm="100000">
                                          <p:val>
                                            <p:strVal val="#ppt_x"/>
                                          </p:val>
                                        </p:tav>
                                      </p:tavLst>
                                    </p:anim>
                                    <p:anim calcmode="lin" valueType="num">
                                      <p:cBhvr additive="base">
                                        <p:cTn id="8" dur="1000" fill="hold"/>
                                        <p:tgtEl>
                                          <p:spTgt spid="2283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28355"/>
                                        </p:tgtEl>
                                        <p:attrNameLst>
                                          <p:attrName>style.visibility</p:attrName>
                                        </p:attrNameLst>
                                      </p:cBhvr>
                                      <p:to>
                                        <p:strVal val="visible"/>
                                      </p:to>
                                    </p:set>
                                    <p:animEffect transition="in" filter="box(in)">
                                      <p:cBhvr>
                                        <p:cTn id="13" dur="2000"/>
                                        <p:tgtEl>
                                          <p:spTgt spid="228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3879850" y="147638"/>
            <a:ext cx="5264150"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000" b="1">
                <a:latin typeface="Arial" charset="0"/>
              </a:rPr>
              <a:t>The data in Figure shows that the</a:t>
            </a:r>
          </a:p>
          <a:p>
            <a:pPr algn="ctr" eaLnBrk="1" hangingPunct="1"/>
            <a:r>
              <a:rPr lang="en-US" sz="2000" b="1">
                <a:latin typeface="Arial" charset="0"/>
              </a:rPr>
              <a:t>corrosion rate was mostly minimal</a:t>
            </a:r>
          </a:p>
          <a:p>
            <a:pPr algn="ctr" eaLnBrk="1" hangingPunct="1"/>
            <a:r>
              <a:rPr lang="en-US" sz="2000" b="1">
                <a:latin typeface="Arial" charset="0"/>
              </a:rPr>
              <a:t>over an approximately two-month period.</a:t>
            </a:r>
          </a:p>
          <a:p>
            <a:pPr algn="ctr" eaLnBrk="1" hangingPunct="1"/>
            <a:r>
              <a:rPr lang="en-US" sz="2000" b="1">
                <a:latin typeface="Arial" charset="0"/>
              </a:rPr>
              <a:t>However, there were about 20 episodes</a:t>
            </a:r>
          </a:p>
          <a:p>
            <a:pPr algn="ctr" eaLnBrk="1" hangingPunct="1"/>
            <a:r>
              <a:rPr lang="en-US" sz="2000" b="1">
                <a:latin typeface="Arial" charset="0"/>
              </a:rPr>
              <a:t>of high corrosion rate (corrosion</a:t>
            </a:r>
          </a:p>
          <a:p>
            <a:pPr algn="ctr" eaLnBrk="1" hangingPunct="1"/>
            <a:r>
              <a:rPr lang="en-US" sz="2000" b="1">
                <a:latin typeface="Arial" charset="0"/>
              </a:rPr>
              <a:t>upsets that were one to two orders of</a:t>
            </a:r>
          </a:p>
          <a:p>
            <a:pPr algn="ctr" eaLnBrk="1" hangingPunct="1"/>
            <a:r>
              <a:rPr lang="en-US" sz="2000" b="1">
                <a:latin typeface="Arial" charset="0"/>
              </a:rPr>
              <a:t>magnitude above baseline levels) during</a:t>
            </a:r>
          </a:p>
          <a:p>
            <a:pPr algn="ctr" eaLnBrk="1" hangingPunct="1"/>
            <a:r>
              <a:rPr lang="en-US" sz="2000" b="1">
                <a:latin typeface="Arial" charset="0"/>
              </a:rPr>
              <a:t>this period. Generally, the trend in</a:t>
            </a:r>
          </a:p>
          <a:p>
            <a:pPr algn="ctr" eaLnBrk="1" hangingPunct="1"/>
            <a:r>
              <a:rPr lang="en-US" sz="2000" b="1">
                <a:latin typeface="Arial" charset="0"/>
              </a:rPr>
              <a:t>corrosion rates increased with water</a:t>
            </a:r>
          </a:p>
          <a:p>
            <a:pPr algn="ctr" eaLnBrk="1" hangingPunct="1"/>
            <a:r>
              <a:rPr lang="en-US" sz="2000" b="1">
                <a:latin typeface="Arial" charset="0"/>
              </a:rPr>
              <a:t>content, but it is clear that water content</a:t>
            </a:r>
          </a:p>
          <a:p>
            <a:pPr algn="ctr" eaLnBrk="1" hangingPunct="1"/>
            <a:r>
              <a:rPr lang="en-US" sz="2000" b="1">
                <a:latin typeface="Arial" charset="0"/>
              </a:rPr>
              <a:t>was not the only factor — another</a:t>
            </a:r>
          </a:p>
          <a:p>
            <a:pPr algn="ctr" eaLnBrk="1" hangingPunct="1"/>
            <a:r>
              <a:rPr lang="en-US" sz="2000" b="1">
                <a:latin typeface="Arial" charset="0"/>
              </a:rPr>
              <a:t>variable was likely in play. </a:t>
            </a:r>
          </a:p>
        </p:txBody>
      </p:sp>
      <p:pic>
        <p:nvPicPr>
          <p:cNvPr id="22937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3810000" cy="3983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9380" name="Rectangle 4"/>
          <p:cNvSpPr>
            <a:spLocks noChangeArrowheads="1"/>
          </p:cNvSpPr>
          <p:nvPr/>
        </p:nvSpPr>
        <p:spPr bwMode="auto">
          <a:xfrm>
            <a:off x="0" y="4210050"/>
            <a:ext cx="91440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r>
              <a:rPr lang="en-US" sz="2400" b="1">
                <a:latin typeface="Arial" charset="0"/>
              </a:rPr>
              <a:t>In </a:t>
            </a:r>
            <a:r>
              <a:rPr lang="en-US" sz="2400" b="1">
                <a:solidFill>
                  <a:srgbClr val="00FF00"/>
                </a:solidFill>
                <a:latin typeface="Arial" charset="0"/>
              </a:rPr>
              <a:t>oil/water systems</a:t>
            </a:r>
            <a:r>
              <a:rPr lang="en-US" sz="2400" b="1">
                <a:latin typeface="Arial" charset="0"/>
              </a:rPr>
              <a:t>, periodically stratified flow conditions can develop at low flow rates where the water separates from the oil. This can lead to an increase in corrosion activity, particularly at the </a:t>
            </a:r>
            <a:r>
              <a:rPr lang="en-US" sz="2400" b="1">
                <a:solidFill>
                  <a:srgbClr val="00FF00"/>
                </a:solidFill>
                <a:latin typeface="Arial" charset="0"/>
              </a:rPr>
              <a:t>six o’clock position in piping</a:t>
            </a:r>
            <a:r>
              <a:rPr lang="en-US" sz="2400" b="1">
                <a:latin typeface="Arial" charset="0"/>
              </a:rPr>
              <a:t>. In this case, the real time corrosion measurement was more reflective of corrosion upsets than the infrequent process monitoring being performed.</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box(out)">
                                      <p:cBhvr>
                                        <p:cTn id="7" dur="1000"/>
                                        <p:tgtEl>
                                          <p:spTgt spid="229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29378"/>
                                        </p:tgtEl>
                                        <p:attrNameLst>
                                          <p:attrName>style.visibility</p:attrName>
                                        </p:attrNameLst>
                                      </p:cBhvr>
                                      <p:to>
                                        <p:strVal val="visible"/>
                                      </p:to>
                                    </p:set>
                                    <p:anim calcmode="lin" valueType="num">
                                      <p:cBhvr additive="base">
                                        <p:cTn id="12" dur="1000" fill="hold"/>
                                        <p:tgtEl>
                                          <p:spTgt spid="229378"/>
                                        </p:tgtEl>
                                        <p:attrNameLst>
                                          <p:attrName>ppt_x</p:attrName>
                                        </p:attrNameLst>
                                      </p:cBhvr>
                                      <p:tavLst>
                                        <p:tav tm="0">
                                          <p:val>
                                            <p:strVal val="1+#ppt_w/2"/>
                                          </p:val>
                                        </p:tav>
                                        <p:tav tm="100000">
                                          <p:val>
                                            <p:strVal val="#ppt_x"/>
                                          </p:val>
                                        </p:tav>
                                      </p:tavLst>
                                    </p:anim>
                                    <p:anim calcmode="lin" valueType="num">
                                      <p:cBhvr additive="base">
                                        <p:cTn id="13" dur="1000" fill="hold"/>
                                        <p:tgtEl>
                                          <p:spTgt spid="22937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9380"/>
                                        </p:tgtEl>
                                        <p:attrNameLst>
                                          <p:attrName>style.visibility</p:attrName>
                                        </p:attrNameLst>
                                      </p:cBhvr>
                                      <p:to>
                                        <p:strVal val="visible"/>
                                      </p:to>
                                    </p:set>
                                    <p:anim calcmode="lin" valueType="num">
                                      <p:cBhvr additive="base">
                                        <p:cTn id="18" dur="1000" fill="hold"/>
                                        <p:tgtEl>
                                          <p:spTgt spid="229380"/>
                                        </p:tgtEl>
                                        <p:attrNameLst>
                                          <p:attrName>ppt_x</p:attrName>
                                        </p:attrNameLst>
                                      </p:cBhvr>
                                      <p:tavLst>
                                        <p:tav tm="0">
                                          <p:val>
                                            <p:strVal val="0-#ppt_w/2"/>
                                          </p:val>
                                        </p:tav>
                                        <p:tav tm="100000">
                                          <p:val>
                                            <p:strVal val="#ppt_x"/>
                                          </p:val>
                                        </p:tav>
                                      </p:tavLst>
                                    </p:anim>
                                    <p:anim calcmode="lin" valueType="num">
                                      <p:cBhvr additive="base">
                                        <p:cTn id="19" dur="1000" fill="hold"/>
                                        <p:tgtEl>
                                          <p:spTgt spid="229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P spid="22938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6629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0403" name="Rectangle 3"/>
          <p:cNvSpPr>
            <a:spLocks noChangeArrowheads="1"/>
          </p:cNvSpPr>
          <p:nvPr/>
        </p:nvSpPr>
        <p:spPr bwMode="auto">
          <a:xfrm>
            <a:off x="6553200" y="55563"/>
            <a:ext cx="2590800"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a:latin typeface="Arial" charset="0"/>
              </a:rPr>
              <a:t>Real-time corrosion data in a dehydrated hydrocarbon-gas stream shows six episodes of corrosion over two months</a:t>
            </a:r>
          </a:p>
        </p:txBody>
      </p:sp>
      <p:sp>
        <p:nvSpPr>
          <p:cNvPr id="230404" name="Rectangle 4"/>
          <p:cNvSpPr>
            <a:spLocks noChangeArrowheads="1"/>
          </p:cNvSpPr>
          <p:nvPr/>
        </p:nvSpPr>
        <p:spPr bwMode="auto">
          <a:xfrm>
            <a:off x="6705600" y="3810000"/>
            <a:ext cx="24384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r>
              <a:rPr lang="en-US" sz="2400">
                <a:latin typeface="Arial" charset="0"/>
              </a:rPr>
              <a:t>A shorter interval to reveal the detail of a single upset that is likely related to upsets in dehydration</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box(out)">
                                      <p:cBhvr>
                                        <p:cTn id="7" dur="2000"/>
                                        <p:tgtEl>
                                          <p:spTgt spid="230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30403"/>
                                        </p:tgtEl>
                                        <p:attrNameLst>
                                          <p:attrName>style.visibility</p:attrName>
                                        </p:attrNameLst>
                                      </p:cBhvr>
                                      <p:to>
                                        <p:strVal val="visible"/>
                                      </p:to>
                                    </p:set>
                                    <p:anim calcmode="lin" valueType="num">
                                      <p:cBhvr additive="base">
                                        <p:cTn id="12" dur="1000" fill="hold"/>
                                        <p:tgtEl>
                                          <p:spTgt spid="230403"/>
                                        </p:tgtEl>
                                        <p:attrNameLst>
                                          <p:attrName>ppt_x</p:attrName>
                                        </p:attrNameLst>
                                      </p:cBhvr>
                                      <p:tavLst>
                                        <p:tav tm="0">
                                          <p:val>
                                            <p:strVal val="1+#ppt_w/2"/>
                                          </p:val>
                                        </p:tav>
                                        <p:tav tm="100000">
                                          <p:val>
                                            <p:strVal val="#ppt_x"/>
                                          </p:val>
                                        </p:tav>
                                      </p:tavLst>
                                    </p:anim>
                                    <p:anim calcmode="lin" valueType="num">
                                      <p:cBhvr additive="base">
                                        <p:cTn id="13" dur="1000" fill="hold"/>
                                        <p:tgtEl>
                                          <p:spTgt spid="2304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0404"/>
                                        </p:tgtEl>
                                        <p:attrNameLst>
                                          <p:attrName>style.visibility</p:attrName>
                                        </p:attrNameLst>
                                      </p:cBhvr>
                                      <p:to>
                                        <p:strVal val="visible"/>
                                      </p:to>
                                    </p:set>
                                    <p:anim calcmode="lin" valueType="num">
                                      <p:cBhvr additive="base">
                                        <p:cTn id="18" dur="1000" fill="hold"/>
                                        <p:tgtEl>
                                          <p:spTgt spid="230404"/>
                                        </p:tgtEl>
                                        <p:attrNameLst>
                                          <p:attrName>ppt_x</p:attrName>
                                        </p:attrNameLst>
                                      </p:cBhvr>
                                      <p:tavLst>
                                        <p:tav tm="0">
                                          <p:val>
                                            <p:strVal val="#ppt_x"/>
                                          </p:val>
                                        </p:tav>
                                        <p:tav tm="100000">
                                          <p:val>
                                            <p:strVal val="#ppt_x"/>
                                          </p:val>
                                        </p:tav>
                                      </p:tavLst>
                                    </p:anim>
                                    <p:anim calcmode="lin" valueType="num">
                                      <p:cBhvr additive="base">
                                        <p:cTn id="19" dur="1000" fill="hold"/>
                                        <p:tgtEl>
                                          <p:spTgt spid="230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p:bldP spid="23040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3276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1427" name="Rectangle 3"/>
          <p:cNvSpPr>
            <a:spLocks noChangeArrowheads="1"/>
          </p:cNvSpPr>
          <p:nvPr/>
        </p:nvSpPr>
        <p:spPr bwMode="auto">
          <a:xfrm>
            <a:off x="3352800" y="350838"/>
            <a:ext cx="5791200" cy="623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b="1">
                <a:latin typeface="Arial" charset="0"/>
              </a:rPr>
              <a:t>The graphical presentation shows electrochemical monitoring data from a </a:t>
            </a:r>
          </a:p>
          <a:p>
            <a:pPr algn="ctr" eaLnBrk="1" hangingPunct="1"/>
            <a:r>
              <a:rPr lang="en-US" sz="2400" b="1">
                <a:latin typeface="Arial" charset="0"/>
              </a:rPr>
              <a:t>dehydrated hydrocarbon gas stream. </a:t>
            </a:r>
          </a:p>
          <a:p>
            <a:pPr algn="ctr" eaLnBrk="1" hangingPunct="1"/>
            <a:endParaRPr lang="en-US" sz="2000" b="1">
              <a:latin typeface="Arial" charset="0"/>
            </a:endParaRPr>
          </a:p>
          <a:p>
            <a:pPr algn="ctr" eaLnBrk="1" hangingPunct="1"/>
            <a:r>
              <a:rPr lang="en-US" sz="2400" b="1">
                <a:solidFill>
                  <a:schemeClr val="hlink"/>
                </a:solidFill>
                <a:latin typeface="Arial" charset="0"/>
              </a:rPr>
              <a:t>During a two month period, six episodes of higher corrosion rate were observed, </a:t>
            </a:r>
          </a:p>
          <a:p>
            <a:pPr algn="ctr" eaLnBrk="1" hangingPunct="1"/>
            <a:r>
              <a:rPr lang="en-US" sz="2400" b="1">
                <a:solidFill>
                  <a:schemeClr val="hlink"/>
                </a:solidFill>
                <a:latin typeface="Arial" charset="0"/>
              </a:rPr>
              <a:t>whereas the magnitude of the corrosion excursions was not as great as in the </a:t>
            </a:r>
          </a:p>
          <a:p>
            <a:pPr algn="ctr" eaLnBrk="1" hangingPunct="1"/>
            <a:r>
              <a:rPr lang="en-US" sz="2400" b="1">
                <a:solidFill>
                  <a:schemeClr val="hlink"/>
                </a:solidFill>
                <a:latin typeface="Arial" charset="0"/>
              </a:rPr>
              <a:t>oil/brine system. </a:t>
            </a:r>
          </a:p>
          <a:p>
            <a:pPr algn="ctr" eaLnBrk="1" hangingPunct="1"/>
            <a:r>
              <a:rPr lang="en-US" sz="2400" b="1">
                <a:latin typeface="Arial" charset="0"/>
              </a:rPr>
              <a:t>The excursions do constitute periodic and significant increases in corrosivity, particularly, since corrosion allowances are typically much smaller in these “dry” systems.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box(in)">
                                      <p:cBhvr>
                                        <p:cTn id="7" dur="2000"/>
                                        <p:tgtEl>
                                          <p:spTgt spid="231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1427"/>
                                        </p:tgtEl>
                                        <p:attrNameLst>
                                          <p:attrName>style.visibility</p:attrName>
                                        </p:attrNameLst>
                                      </p:cBhvr>
                                      <p:to>
                                        <p:strVal val="visible"/>
                                      </p:to>
                                    </p:set>
                                    <p:anim calcmode="lin" valueType="num">
                                      <p:cBhvr additive="base">
                                        <p:cTn id="12" dur="2000" fill="hold"/>
                                        <p:tgtEl>
                                          <p:spTgt spid="231427"/>
                                        </p:tgtEl>
                                        <p:attrNameLst>
                                          <p:attrName>ppt_x</p:attrName>
                                        </p:attrNameLst>
                                      </p:cBhvr>
                                      <p:tavLst>
                                        <p:tav tm="0">
                                          <p:val>
                                            <p:strVal val="0-#ppt_w/2"/>
                                          </p:val>
                                        </p:tav>
                                        <p:tav tm="100000">
                                          <p:val>
                                            <p:strVal val="#ppt_x"/>
                                          </p:val>
                                        </p:tav>
                                      </p:tavLst>
                                    </p:anim>
                                    <p:anim calcmode="lin" valueType="num">
                                      <p:cBhvr additive="base">
                                        <p:cTn id="13" dur="2000" fill="hold"/>
                                        <p:tgtEl>
                                          <p:spTgt spid="2314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3276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2691" name="Rectangle 3"/>
          <p:cNvSpPr>
            <a:spLocks noChangeArrowheads="1"/>
          </p:cNvSpPr>
          <p:nvPr/>
        </p:nvSpPr>
        <p:spPr bwMode="auto">
          <a:xfrm>
            <a:off x="3352800" y="461963"/>
            <a:ext cx="5791200" cy="593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b="1">
                <a:solidFill>
                  <a:srgbClr val="FF00FF"/>
                </a:solidFill>
                <a:latin typeface="Arial" charset="0"/>
              </a:rPr>
              <a:t>These cases highlight situations that could be remedied by better process control (separation, dehydration and/or flow control), or more effective </a:t>
            </a:r>
            <a:r>
              <a:rPr lang="en-US" sz="2400" b="1">
                <a:solidFill>
                  <a:schemeClr val="hlink"/>
                </a:solidFill>
                <a:latin typeface="Arial" charset="0"/>
              </a:rPr>
              <a:t>dosing of inhibitors</a:t>
            </a:r>
            <a:r>
              <a:rPr lang="en-US" sz="2400" b="1">
                <a:solidFill>
                  <a:srgbClr val="FF00FF"/>
                </a:solidFill>
                <a:latin typeface="Arial" charset="0"/>
              </a:rPr>
              <a:t> </a:t>
            </a:r>
          </a:p>
          <a:p>
            <a:pPr algn="ctr" eaLnBrk="1" hangingPunct="1"/>
            <a:endParaRPr lang="en-US" sz="2400" b="1">
              <a:solidFill>
                <a:srgbClr val="FF00FF"/>
              </a:solidFill>
              <a:latin typeface="Arial" charset="0"/>
            </a:endParaRPr>
          </a:p>
          <a:p>
            <a:pPr algn="ctr" eaLnBrk="1" hangingPunct="1"/>
            <a:r>
              <a:rPr lang="en-US" sz="2400" b="1" u="sng">
                <a:solidFill>
                  <a:schemeClr val="tx2"/>
                </a:solidFill>
                <a:latin typeface="Arial" charset="0"/>
              </a:rPr>
              <a:t>at intervals </a:t>
            </a:r>
          </a:p>
          <a:p>
            <a:pPr algn="ctr" eaLnBrk="1" hangingPunct="1"/>
            <a:r>
              <a:rPr lang="en-US" sz="2400" b="1" u="sng">
                <a:solidFill>
                  <a:schemeClr val="tx2"/>
                </a:solidFill>
                <a:latin typeface="Arial" charset="0"/>
              </a:rPr>
              <a:t>defined by the real time corrosion measurement, rather than based on historical, average corrosion rates. </a:t>
            </a:r>
          </a:p>
          <a:p>
            <a:pPr algn="ctr" eaLnBrk="1" hangingPunct="1"/>
            <a:endParaRPr lang="en-US" sz="2400" b="1" u="sng">
              <a:solidFill>
                <a:schemeClr val="tx2"/>
              </a:solidFill>
              <a:latin typeface="Arial" charset="0"/>
            </a:endParaRPr>
          </a:p>
          <a:p>
            <a:pPr algn="ctr" eaLnBrk="1" hangingPunct="1"/>
            <a:r>
              <a:rPr lang="en-US" sz="2400" b="1">
                <a:latin typeface="Arial" charset="0"/>
              </a:rPr>
              <a:t>A related condition in many gas streams is the need to maintain inlet gas quality to reduce out-of-specification conditions from </a:t>
            </a:r>
          </a:p>
          <a:p>
            <a:pPr algn="ctr" eaLnBrk="1" hangingPunct="1"/>
            <a:r>
              <a:rPr lang="en-US" sz="2400" b="1">
                <a:latin typeface="Arial" charset="0"/>
              </a:rPr>
              <a:t>moisture, CO</a:t>
            </a:r>
            <a:r>
              <a:rPr lang="en-US" sz="1600" b="1">
                <a:latin typeface="Arial" charset="0"/>
              </a:rPr>
              <a:t>2</a:t>
            </a:r>
            <a:r>
              <a:rPr lang="en-US" sz="2400" b="1">
                <a:latin typeface="Arial" charset="0"/>
              </a:rPr>
              <a:t> or H</a:t>
            </a:r>
            <a:r>
              <a:rPr lang="en-US" b="1">
                <a:latin typeface="Arial" charset="0"/>
              </a:rPr>
              <a:t>2</a:t>
            </a:r>
            <a:r>
              <a:rPr lang="en-US" sz="2400" b="1">
                <a:latin typeface="Arial" charset="0"/>
              </a:rPr>
              <a:t>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box(out)">
                                      <p:cBhvr>
                                        <p:cTn id="7" dur="2000"/>
                                        <p:tgtEl>
                                          <p:spTgt spid="242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2691"/>
                                        </p:tgtEl>
                                        <p:attrNameLst>
                                          <p:attrName>style.visibility</p:attrName>
                                        </p:attrNameLst>
                                      </p:cBhvr>
                                      <p:to>
                                        <p:strVal val="visible"/>
                                      </p:to>
                                    </p:set>
                                    <p:anim calcmode="lin" valueType="num">
                                      <p:cBhvr additive="base">
                                        <p:cTn id="12" dur="2000" fill="hold"/>
                                        <p:tgtEl>
                                          <p:spTgt spid="242691"/>
                                        </p:tgtEl>
                                        <p:attrNameLst>
                                          <p:attrName>ppt_x</p:attrName>
                                        </p:attrNameLst>
                                      </p:cBhvr>
                                      <p:tavLst>
                                        <p:tav tm="0">
                                          <p:val>
                                            <p:strVal val="#ppt_x"/>
                                          </p:val>
                                        </p:tav>
                                        <p:tav tm="100000">
                                          <p:val>
                                            <p:strVal val="#ppt_x"/>
                                          </p:val>
                                        </p:tav>
                                      </p:tavLst>
                                    </p:anim>
                                    <p:anim calcmode="lin" valueType="num">
                                      <p:cBhvr additive="base">
                                        <p:cTn id="13" dur="2000" fill="hold"/>
                                        <p:tgtEl>
                                          <p:spTgt spid="242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ChangeArrowheads="1"/>
          </p:cNvSpPr>
          <p:nvPr/>
        </p:nvSpPr>
        <p:spPr bwMode="auto">
          <a:xfrm>
            <a:off x="0" y="949325"/>
            <a:ext cx="9144000" cy="593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2400">
                <a:latin typeface="Times New Roman" pitchFamily="18" charset="0"/>
              </a:rPr>
              <a:t>In the ZRA technique, a macrocell current is measured between two corrosion sensor elements. It is obviously a useful technique to measure the magnitude of galvanic current flow between different materials or different microstructures of the same material. </a:t>
            </a:r>
          </a:p>
          <a:p>
            <a:pPr algn="ctr"/>
            <a:endParaRPr lang="en-US" sz="2400">
              <a:latin typeface="Times New Roman" pitchFamily="18" charset="0"/>
            </a:endParaRPr>
          </a:p>
          <a:p>
            <a:pPr algn="ctr"/>
            <a:r>
              <a:rPr lang="en-US" sz="2400">
                <a:solidFill>
                  <a:srgbClr val="00FF00"/>
                </a:solidFill>
                <a:latin typeface="Times New Roman" pitchFamily="18" charset="0"/>
              </a:rPr>
              <a:t>Preferential weld corrosion has been measured with ZRA.</a:t>
            </a:r>
          </a:p>
          <a:p>
            <a:pPr algn="ctr"/>
            <a:endParaRPr lang="en-US" sz="2400">
              <a:latin typeface="Times New Roman" pitchFamily="18" charset="0"/>
            </a:endParaRPr>
          </a:p>
          <a:p>
            <a:pPr algn="ctr"/>
            <a:r>
              <a:rPr lang="en-US" sz="2400">
                <a:latin typeface="Times New Roman" pitchFamily="18" charset="0"/>
              </a:rPr>
              <a:t>Perhaps somewhat surprisingly, the measurement of macro-cell current has also been applied to identical sensor elements, as a basic indicator of corrosion severity. </a:t>
            </a:r>
          </a:p>
          <a:p>
            <a:pPr algn="ctr"/>
            <a:endParaRPr lang="en-US" sz="2400">
              <a:latin typeface="Times New Roman" pitchFamily="18" charset="0"/>
            </a:endParaRPr>
          </a:p>
          <a:p>
            <a:pPr algn="ctr"/>
            <a:r>
              <a:rPr lang="en-US" sz="2400">
                <a:latin typeface="Times New Roman" pitchFamily="18" charset="0"/>
              </a:rPr>
              <a:t>Such measurements are mainly relevant to detecting the early stages of the breakdown of passivity and the early stages of corrosive attack. For reinforcing steel (rebar) in concrete, this principle has been adopted in the ASTM G102 test procedure and also \in a rebar corrosion monitoring system.</a:t>
            </a:r>
          </a:p>
        </p:txBody>
      </p:sp>
      <p:sp>
        <p:nvSpPr>
          <p:cNvPr id="131075" name="Rectangle 15"/>
          <p:cNvSpPr>
            <a:spLocks noChangeArrowheads="1"/>
          </p:cNvSpPr>
          <p:nvPr/>
        </p:nvSpPr>
        <p:spPr bwMode="auto">
          <a:xfrm>
            <a:off x="-146050" y="5900738"/>
            <a:ext cx="2476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endParaRPr lang="en-US">
              <a:latin typeface="Arial" charset="0"/>
            </a:endParaRPr>
          </a:p>
          <a:p>
            <a:r>
              <a:rPr lang="en-US">
                <a:latin typeface="Arial" charset="0"/>
              </a:rPr>
              <a:t> </a:t>
            </a:r>
          </a:p>
        </p:txBody>
      </p:sp>
      <p:sp>
        <p:nvSpPr>
          <p:cNvPr id="252945" name="Rectangle 17"/>
          <p:cNvSpPr>
            <a:spLocks noChangeArrowheads="1"/>
          </p:cNvSpPr>
          <p:nvPr/>
        </p:nvSpPr>
        <p:spPr bwMode="auto">
          <a:xfrm>
            <a:off x="2133600" y="0"/>
            <a:ext cx="49418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en-US" sz="3600" b="1">
                <a:solidFill>
                  <a:srgbClr val="00FF00"/>
                </a:solidFill>
                <a:effectLst>
                  <a:outerShdw blurRad="38100" dist="38100" dir="2700000" algn="tl">
                    <a:srgbClr val="000000"/>
                  </a:outerShdw>
                </a:effectLst>
                <a:latin typeface="Impact" pitchFamily="34" charset="0"/>
              </a:rPr>
              <a:t>Zero Resistance Ammetry</a:t>
            </a:r>
            <a:endParaRPr lang="en-US" sz="3600">
              <a:solidFill>
                <a:srgbClr val="00FF00"/>
              </a:solidFill>
              <a:effectLst>
                <a:outerShdw blurRad="38100" dist="38100" dir="2700000" algn="tl">
                  <a:srgbClr val="000000"/>
                </a:outerShdw>
              </a:effectLst>
              <a:latin typeface="Impact" pitchFamily="34" charset="0"/>
            </a:endParaRPr>
          </a:p>
        </p:txBody>
      </p:sp>
    </p:spTree>
  </p:cSld>
  <p:clrMapOvr>
    <a:masterClrMapping/>
  </p:clrMapOvr>
  <p:transition spd="slow">
    <p:cover di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3967" name="Group 15"/>
          <p:cNvGraphicFramePr>
            <a:graphicFrameLocks noGrp="1"/>
          </p:cNvGraphicFramePr>
          <p:nvPr/>
        </p:nvGraphicFramePr>
        <p:xfrm>
          <a:off x="685800" y="1143000"/>
          <a:ext cx="7391400" cy="5029200"/>
        </p:xfrm>
        <a:graphic>
          <a:graphicData uri="http://schemas.openxmlformats.org/drawingml/2006/table">
            <a:tbl>
              <a:tblPr/>
              <a:tblGrid>
                <a:gridCol w="7391400"/>
              </a:tblGrid>
              <a:tr h="5029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2"/>
                          </a:solidFill>
                          <a:effectLst/>
                          <a:latin typeface="Times New Roman" pitchFamily="18" charset="0"/>
                        </a:rPr>
                        <a:t>Consider two identical probe elements. When both elements are passive, the macro-cell current will be negligible. A macro-cell current will tend to develop when surface passivation breaks down on one of the sensor elements. Even if passivity is lost on both sensor elements, a macro-cell current may still be registered when the degree of corrosive attack is not be the same on both elements.</a:t>
                      </a:r>
                    </a:p>
                  </a:txBody>
                  <a:tcPr anchor="ctr" horzOverflow="overflow">
                    <a:lnL cap="flat">
                      <a:noFill/>
                    </a:lnL>
                    <a:lnR cap="flat">
                      <a:noFill/>
                    </a:lnR>
                    <a:lnT cap="flat">
                      <a:noFill/>
                    </a:lnT>
                    <a:lnB cap="flat">
                      <a:noFill/>
                    </a:lnB>
                    <a:lnTlToBr>
                      <a:noFill/>
                    </a:lnTlToBr>
                    <a:lnBlToTr>
                      <a:noFill/>
                    </a:lnBlToTr>
                    <a:solidFill>
                      <a:schemeClr val="bg2"/>
                    </a:solidFill>
                  </a:tcPr>
                </a:tc>
              </a:tr>
            </a:tbl>
          </a:graphicData>
        </a:graphic>
      </p:graphicFrame>
      <p:sp>
        <p:nvSpPr>
          <p:cNvPr id="132100" name="Rectangle 9"/>
          <p:cNvSpPr>
            <a:spLocks noChangeArrowheads="1"/>
          </p:cNvSpPr>
          <p:nvPr/>
        </p:nvSpPr>
        <p:spPr bwMode="auto">
          <a:xfrm>
            <a:off x="-146050" y="5900738"/>
            <a:ext cx="2476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endParaRPr lang="en-US">
              <a:latin typeface="Arial" charset="0"/>
            </a:endParaRPr>
          </a:p>
          <a:p>
            <a:r>
              <a:rPr lang="en-US">
                <a:latin typeface="Arial" charset="0"/>
              </a:rPr>
              <a:t> </a:t>
            </a:r>
          </a:p>
        </p:txBody>
      </p:sp>
      <p:sp>
        <p:nvSpPr>
          <p:cNvPr id="253962" name="Rectangle 10"/>
          <p:cNvSpPr>
            <a:spLocks noChangeArrowheads="1"/>
          </p:cNvSpPr>
          <p:nvPr/>
        </p:nvSpPr>
        <p:spPr bwMode="auto">
          <a:xfrm>
            <a:off x="1905000" y="304800"/>
            <a:ext cx="49418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en-US" sz="3600" b="1">
                <a:solidFill>
                  <a:srgbClr val="00FF00"/>
                </a:solidFill>
                <a:effectLst>
                  <a:outerShdw blurRad="38100" dist="38100" dir="2700000" algn="tl">
                    <a:srgbClr val="000000"/>
                  </a:outerShdw>
                </a:effectLst>
                <a:latin typeface="Impact" pitchFamily="34" charset="0"/>
              </a:rPr>
              <a:t>Zero Resistance Ammetry</a:t>
            </a:r>
            <a:endParaRPr lang="en-US" sz="3600">
              <a:solidFill>
                <a:srgbClr val="00FF00"/>
              </a:solidFill>
              <a:effectLst>
                <a:outerShdw blurRad="38100" dist="38100" dir="2700000" algn="tl">
                  <a:srgbClr val="000000"/>
                </a:outerShdw>
              </a:effectLst>
              <a:latin typeface="Impact" pitchFamily="34" charset="0"/>
            </a:endParaRPr>
          </a:p>
        </p:txBody>
      </p:sp>
    </p:spTree>
  </p:cSld>
  <p:clrMapOvr>
    <a:masterClrMapping/>
  </p:clrMapOvr>
  <p:transition spd="slow">
    <p:cover di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Group 2"/>
          <p:cNvGrpSpPr>
            <a:grpSpLocks/>
          </p:cNvGrpSpPr>
          <p:nvPr/>
        </p:nvGrpSpPr>
        <p:grpSpPr bwMode="auto">
          <a:xfrm>
            <a:off x="0" y="0"/>
            <a:ext cx="9144000" cy="6858000"/>
            <a:chOff x="0" y="0"/>
            <a:chExt cx="5760" cy="4320"/>
          </a:xfrm>
        </p:grpSpPr>
        <p:graphicFrame>
          <p:nvGraphicFramePr>
            <p:cNvPr id="133123" name="Object 3"/>
            <p:cNvGraphicFramePr>
              <a:graphicFrameLocks noChangeAspect="1"/>
            </p:cNvGraphicFramePr>
            <p:nvPr/>
          </p:nvGraphicFramePr>
          <p:xfrm>
            <a:off x="0" y="0"/>
            <a:ext cx="5760" cy="4320"/>
          </p:xfrm>
          <a:graphic>
            <a:graphicData uri="http://schemas.openxmlformats.org/presentationml/2006/ole">
              <p:oleObj spid="_x0000_s133130" name="Worksheet" r:id="rId3" imgW="9694440" imgH="6588720" progId="Excel.Sheet.8">
                <p:embed/>
              </p:oleObj>
            </a:graphicData>
          </a:graphic>
        </p:graphicFrame>
        <p:grpSp>
          <p:nvGrpSpPr>
            <p:cNvPr id="133124" name="Group 4"/>
            <p:cNvGrpSpPr>
              <a:grpSpLocks/>
            </p:cNvGrpSpPr>
            <p:nvPr/>
          </p:nvGrpSpPr>
          <p:grpSpPr bwMode="auto">
            <a:xfrm>
              <a:off x="480" y="576"/>
              <a:ext cx="402" cy="1632"/>
              <a:chOff x="480" y="576"/>
              <a:chExt cx="402" cy="1632"/>
            </a:xfrm>
          </p:grpSpPr>
          <p:sp>
            <p:nvSpPr>
              <p:cNvPr id="133128" name="AutoShape 5"/>
              <p:cNvSpPr>
                <a:spLocks noChangeArrowheads="1"/>
              </p:cNvSpPr>
              <p:nvPr/>
            </p:nvSpPr>
            <p:spPr bwMode="auto">
              <a:xfrm rot="-5400000">
                <a:off x="-135" y="1191"/>
                <a:ext cx="1632" cy="402"/>
              </a:xfrm>
              <a:prstGeom prst="leftRightArrow">
                <a:avLst>
                  <a:gd name="adj1" fmla="val 50000"/>
                  <a:gd name="adj2" fmla="val 93881"/>
                </a:avLst>
              </a:prstGeom>
              <a:solidFill>
                <a:schemeClr val="tx1"/>
              </a:solidFill>
              <a:ln>
                <a:noFill/>
              </a:ln>
              <a:effectLst/>
              <a:extLst>
                <a:ext uri="{91240B29-F687-4F45-9708-019B960494DF}">
                  <a14:hiddenLine xmlns:a14="http://schemas.microsoft.com/office/drawing/2010/main" xmlns="" w="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1">
                <a:spAutoFit/>
              </a:bodyPr>
              <a:lstStyle/>
              <a:p>
                <a:endParaRPr lang="en-US"/>
              </a:p>
            </p:txBody>
          </p:sp>
          <p:sp>
            <p:nvSpPr>
              <p:cNvPr id="133129" name="Text Box 6"/>
              <p:cNvSpPr txBox="1">
                <a:spLocks noChangeArrowheads="1"/>
              </p:cNvSpPr>
              <p:nvPr/>
            </p:nvSpPr>
            <p:spPr bwMode="auto">
              <a:xfrm rot="-5400000">
                <a:off x="52" y="1264"/>
                <a:ext cx="1246" cy="25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sz="2000" b="1">
                    <a:solidFill>
                      <a:srgbClr val="0000FF"/>
                    </a:solidFill>
                  </a:rPr>
                  <a:t>Anodic Zone</a:t>
                </a:r>
              </a:p>
            </p:txBody>
          </p:sp>
        </p:grpSp>
        <p:grpSp>
          <p:nvGrpSpPr>
            <p:cNvPr id="133125" name="Group 7"/>
            <p:cNvGrpSpPr>
              <a:grpSpLocks/>
            </p:cNvGrpSpPr>
            <p:nvPr/>
          </p:nvGrpSpPr>
          <p:grpSpPr bwMode="auto">
            <a:xfrm>
              <a:off x="3312" y="2208"/>
              <a:ext cx="402" cy="1584"/>
              <a:chOff x="3312" y="1872"/>
              <a:chExt cx="402" cy="1920"/>
            </a:xfrm>
          </p:grpSpPr>
          <p:sp>
            <p:nvSpPr>
              <p:cNvPr id="133126" name="AutoShape 8"/>
              <p:cNvSpPr>
                <a:spLocks noChangeArrowheads="1"/>
              </p:cNvSpPr>
              <p:nvPr/>
            </p:nvSpPr>
            <p:spPr bwMode="auto">
              <a:xfrm rot="-5400000">
                <a:off x="2553" y="2631"/>
                <a:ext cx="1920" cy="402"/>
              </a:xfrm>
              <a:prstGeom prst="leftRightArrow">
                <a:avLst>
                  <a:gd name="adj1" fmla="val 50000"/>
                  <a:gd name="adj2" fmla="val 110448"/>
                </a:avLst>
              </a:prstGeom>
              <a:solidFill>
                <a:schemeClr val="tx1"/>
              </a:solidFill>
              <a:ln>
                <a:noFill/>
              </a:ln>
              <a:effectLst/>
              <a:extLst>
                <a:ext uri="{91240B29-F687-4F45-9708-019B960494DF}">
                  <a14:hiddenLine xmlns:a14="http://schemas.microsoft.com/office/drawing/2010/main" xmlns="" w="0">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1">
                <a:spAutoFit/>
              </a:bodyPr>
              <a:lstStyle/>
              <a:p>
                <a:endParaRPr lang="en-US"/>
              </a:p>
            </p:txBody>
          </p:sp>
          <p:sp>
            <p:nvSpPr>
              <p:cNvPr id="133127" name="Text Box 9"/>
              <p:cNvSpPr txBox="1">
                <a:spLocks noChangeArrowheads="1"/>
              </p:cNvSpPr>
              <p:nvPr/>
            </p:nvSpPr>
            <p:spPr bwMode="auto">
              <a:xfrm rot="-5400000">
                <a:off x="2738" y="2703"/>
                <a:ext cx="1538" cy="25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sz="2000" b="1">
                    <a:solidFill>
                      <a:srgbClr val="0000FF"/>
                    </a:solidFill>
                  </a:rPr>
                  <a:t>Cathodic Zone</a:t>
                </a:r>
              </a:p>
            </p:txBody>
          </p:sp>
        </p:gr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blinds(horizontal)">
                                      <p:cBhvr>
                                        <p:cTn id="7" dur="500"/>
                                        <p:tgtEl>
                                          <p:spTgt spid="233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3474"/>
                                        </p:tgtEl>
                                        <p:attrNameLst>
                                          <p:attrName>style.visibility</p:attrName>
                                        </p:attrNameLst>
                                      </p:cBhvr>
                                      <p:to>
                                        <p:strVal val="visible"/>
                                      </p:to>
                                    </p:set>
                                    <p:animEffect transition="in" filter="box(in)">
                                      <p:cBhvr>
                                        <p:cTn id="12" dur="3000"/>
                                        <p:tgtEl>
                                          <p:spTgt spid="233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029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4499" name="Rectangle 3"/>
          <p:cNvSpPr>
            <a:spLocks noChangeArrowheads="1"/>
          </p:cNvSpPr>
          <p:nvPr/>
        </p:nvSpPr>
        <p:spPr bwMode="auto">
          <a:xfrm>
            <a:off x="0" y="60960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defRPr/>
            </a:pPr>
            <a:r>
              <a:rPr lang="en-US" sz="2800" dirty="0">
                <a:effectLst>
                  <a:outerShdw blurRad="38100" dist="38100" dir="2700000" algn="tl">
                    <a:srgbClr val="000000"/>
                  </a:outerShdw>
                </a:effectLst>
                <a:latin typeface="Times New Roman" pitchFamily="18" charset="0"/>
                <a:cs typeface="Times New Roman" pitchFamily="18" charset="0"/>
              </a:rPr>
              <a:t>INFORMATION FLOW IN CORROSION MANAGEMENT</a:t>
            </a:r>
            <a:endParaRPr lang="en-US" sz="2800" dirty="0">
              <a:effectLst>
                <a:outerShdw blurRad="38100" dist="38100" dir="2700000" algn="tl">
                  <a:srgbClr val="000000"/>
                </a:outerShdw>
              </a:effectLst>
              <a:latin typeface="Times New Roman"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34498"/>
                                        </p:tgtEl>
                                        <p:attrNameLst>
                                          <p:attrName>style.visibility</p:attrName>
                                        </p:attrNameLst>
                                      </p:cBhvr>
                                      <p:to>
                                        <p:strVal val="visible"/>
                                      </p:to>
                                    </p:set>
                                    <p:animEffect transition="in" filter="box(out)">
                                      <p:cBhvr>
                                        <p:cTn id="7" dur="2000"/>
                                        <p:tgtEl>
                                          <p:spTgt spid="234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34499"/>
                                        </p:tgtEl>
                                        <p:attrNameLst>
                                          <p:attrName>style.visibility</p:attrName>
                                        </p:attrNameLst>
                                      </p:cBhvr>
                                      <p:to>
                                        <p:strVal val="visible"/>
                                      </p:to>
                                    </p:set>
                                    <p:anim calcmode="lin" valueType="num">
                                      <p:cBhvr additive="base">
                                        <p:cTn id="12" dur="1000" fill="hold"/>
                                        <p:tgtEl>
                                          <p:spTgt spid="234499"/>
                                        </p:tgtEl>
                                        <p:attrNameLst>
                                          <p:attrName>ppt_x</p:attrName>
                                        </p:attrNameLst>
                                      </p:cBhvr>
                                      <p:tavLst>
                                        <p:tav tm="0">
                                          <p:val>
                                            <p:strVal val="#ppt_x"/>
                                          </p:val>
                                        </p:tav>
                                        <p:tav tm="100000">
                                          <p:val>
                                            <p:strVal val="#ppt_x"/>
                                          </p:val>
                                        </p:tav>
                                      </p:tavLst>
                                    </p:anim>
                                    <p:anim calcmode="lin" valueType="num">
                                      <p:cBhvr additive="base">
                                        <p:cTn id="13" dur="1000" fill="hold"/>
                                        <p:tgtEl>
                                          <p:spTgt spid="2344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What Is Corrosion Monitoring?</a:t>
            </a:r>
          </a:p>
        </p:txBody>
      </p:sp>
      <p:sp>
        <p:nvSpPr>
          <p:cNvPr id="6147" name="Rectangle 3"/>
          <p:cNvSpPr>
            <a:spLocks noGrp="1" noChangeArrowheads="1"/>
          </p:cNvSpPr>
          <p:nvPr>
            <p:ph type="body" idx="1"/>
          </p:nvPr>
        </p:nvSpPr>
        <p:spPr/>
        <p:txBody>
          <a:bodyPr/>
          <a:lstStyle/>
          <a:p>
            <a:pPr eaLnBrk="1" hangingPunct="1">
              <a:lnSpc>
                <a:spcPct val="90000"/>
              </a:lnSpc>
              <a:defRPr/>
            </a:pPr>
            <a:r>
              <a:rPr lang="en-US" smtClean="0">
                <a:latin typeface="Times New Roman" pitchFamily="18" charset="0"/>
              </a:rPr>
              <a:t>The asset may equally be a pipeline, a concrete bridge, a large HVAC system in a building, offshore oil &amp; gas facility or a printed circuit in a computer</a:t>
            </a:r>
            <a:endParaRPr lang="hi-IN" smtClean="0">
              <a:latin typeface="Times New Roman" pitchFamily="18" charset="0"/>
            </a:endParaRPr>
          </a:p>
          <a:p>
            <a:pPr eaLnBrk="1" hangingPunct="1">
              <a:lnSpc>
                <a:spcPct val="90000"/>
              </a:lnSpc>
              <a:defRPr/>
            </a:pPr>
            <a:r>
              <a:rPr lang="en-US" smtClean="0">
                <a:latin typeface="Times New Roman" pitchFamily="18" charset="0"/>
              </a:rPr>
              <a:t>When that part of the asset that is of interest is inaccessible</a:t>
            </a:r>
            <a:endParaRPr lang="hi-IN" smtClean="0">
              <a:latin typeface="Times New Roman" pitchFamily="18" charset="0"/>
            </a:endParaRPr>
          </a:p>
          <a:p>
            <a:pPr eaLnBrk="1" hangingPunct="1">
              <a:lnSpc>
                <a:spcPct val="90000"/>
              </a:lnSpc>
              <a:defRPr/>
            </a:pPr>
            <a:r>
              <a:rPr lang="en-US" smtClean="0">
                <a:latin typeface="Times New Roman" pitchFamily="18" charset="0"/>
              </a:rPr>
              <a:t>Simple methods such as visual inspection or manual measurement </a:t>
            </a:r>
            <a:r>
              <a:rPr lang="en-US" u="sng" smtClean="0">
                <a:latin typeface="Times New Roman" pitchFamily="18" charset="0"/>
              </a:rPr>
              <a:t>can not</a:t>
            </a:r>
            <a:r>
              <a:rPr lang="en-US" smtClean="0">
                <a:latin typeface="Times New Roman" pitchFamily="18" charset="0"/>
              </a:rPr>
              <a:t> be used and special techniques must be introduced</a:t>
            </a:r>
          </a:p>
        </p:txBody>
      </p:sp>
    </p:spTree>
  </p:cSld>
  <p:clrMapOvr>
    <a:masterClrMapping/>
  </p:clrMapOvr>
  <p:transition spd="slow">
    <p:cover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825500" y="747713"/>
            <a:ext cx="77851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b="1">
                <a:latin typeface="Arial" charset="0"/>
              </a:rPr>
              <a:t>THE ORGANIZATION AND MANAGEMENT OF THE</a:t>
            </a:r>
          </a:p>
          <a:p>
            <a:pPr algn="ctr" eaLnBrk="1" hangingPunct="1"/>
            <a:r>
              <a:rPr lang="en-US" sz="2400" b="1">
                <a:latin typeface="Arial" charset="0"/>
              </a:rPr>
              <a:t>MONITORING SCHEME SHOULD ALSO BE DEFINED</a:t>
            </a:r>
          </a:p>
          <a:p>
            <a:pPr algn="ctr" eaLnBrk="1" hangingPunct="1"/>
            <a:r>
              <a:rPr lang="en-US" sz="2400" b="1">
                <a:latin typeface="Arial" charset="0"/>
              </a:rPr>
              <a:t>AND CLEARLY IDENTIFIED WITH RESPONSIBLE </a:t>
            </a:r>
          </a:p>
          <a:p>
            <a:pPr algn="ctr" eaLnBrk="1" hangingPunct="1"/>
            <a:r>
              <a:rPr lang="en-US" sz="2400" b="1">
                <a:latin typeface="Arial" charset="0"/>
              </a:rPr>
              <a:t>INDIVIDUALS OR GROUPS</a:t>
            </a:r>
            <a:endParaRPr lang="en-US" sz="2400">
              <a:latin typeface="Arial" charset="0"/>
            </a:endParaRPr>
          </a:p>
        </p:txBody>
      </p:sp>
      <p:sp>
        <p:nvSpPr>
          <p:cNvPr id="235523" name="Rectangle 3"/>
          <p:cNvSpPr>
            <a:spLocks noChangeArrowheads="1"/>
          </p:cNvSpPr>
          <p:nvPr/>
        </p:nvSpPr>
        <p:spPr bwMode="auto">
          <a:xfrm>
            <a:off x="787400" y="2728913"/>
            <a:ext cx="77343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defRPr/>
            </a:pPr>
            <a:r>
              <a:rPr lang="en-US" sz="2400" b="1">
                <a:latin typeface="Arial" charset="0"/>
              </a:rPr>
              <a:t>AN </a:t>
            </a:r>
            <a:r>
              <a:rPr lang="en-US" sz="2400" b="1">
                <a:solidFill>
                  <a:srgbClr val="66FF33"/>
                </a:solidFill>
                <a:effectLst>
                  <a:outerShdw blurRad="38100" dist="38100" dir="2700000" algn="tl">
                    <a:srgbClr val="000000"/>
                  </a:outerShdw>
                </a:effectLst>
                <a:latin typeface="Arial" charset="0"/>
              </a:rPr>
              <a:t>INFORMATION FEED BACK LOOP</a:t>
            </a:r>
            <a:r>
              <a:rPr lang="en-US" sz="2400" b="1">
                <a:latin typeface="Arial" charset="0"/>
              </a:rPr>
              <a:t> IS REQUIRED</a:t>
            </a:r>
          </a:p>
          <a:p>
            <a:pPr algn="ctr" eaLnBrk="1" hangingPunct="1">
              <a:defRPr/>
            </a:pPr>
            <a:r>
              <a:rPr lang="en-US" sz="2400" b="1">
                <a:latin typeface="Arial" charset="0"/>
              </a:rPr>
              <a:t>TO ENSURE THAT APPROPRIATE AND TIMELY</a:t>
            </a:r>
          </a:p>
          <a:p>
            <a:pPr algn="ctr" eaLnBrk="1" hangingPunct="1">
              <a:defRPr/>
            </a:pPr>
            <a:r>
              <a:rPr lang="en-US" sz="2400" b="1">
                <a:latin typeface="Arial" charset="0"/>
              </a:rPr>
              <a:t>ACTION IS TAKEN.</a:t>
            </a:r>
            <a:r>
              <a:rPr lang="en-US" sz="2400">
                <a:latin typeface="Arial" charset="0"/>
              </a:rPr>
              <a:t> </a:t>
            </a:r>
          </a:p>
        </p:txBody>
      </p:sp>
      <p:sp>
        <p:nvSpPr>
          <p:cNvPr id="235524" name="Rectangle 4"/>
          <p:cNvSpPr>
            <a:spLocks noChangeArrowheads="1"/>
          </p:cNvSpPr>
          <p:nvPr/>
        </p:nvSpPr>
        <p:spPr bwMode="auto">
          <a:xfrm>
            <a:off x="381000" y="4106863"/>
            <a:ext cx="8291513"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b="1">
                <a:latin typeface="Arial" charset="0"/>
              </a:rPr>
              <a:t>THE SUCCESS OR FAILURE OF ANY CORROSION</a:t>
            </a:r>
          </a:p>
          <a:p>
            <a:pPr algn="ctr" eaLnBrk="1" hangingPunct="1"/>
            <a:r>
              <a:rPr lang="en-US" sz="2400" b="1">
                <a:latin typeface="Arial" charset="0"/>
              </a:rPr>
              <a:t>MONITORING PROGRAMME IS DEPENDENT NOT ONLY</a:t>
            </a:r>
          </a:p>
          <a:p>
            <a:pPr algn="ctr" eaLnBrk="1" hangingPunct="1"/>
            <a:r>
              <a:rPr lang="en-US" sz="2400" b="1">
                <a:latin typeface="Arial" charset="0"/>
              </a:rPr>
              <a:t>ON THE TECHNOLOGY BUT ALSO ON </a:t>
            </a:r>
          </a:p>
          <a:p>
            <a:pPr algn="ctr" eaLnBrk="1" hangingPunct="1"/>
            <a:r>
              <a:rPr lang="en-US" sz="2400" b="1" u="sng">
                <a:solidFill>
                  <a:srgbClr val="FFFF00"/>
                </a:solidFill>
                <a:latin typeface="Arial" charset="0"/>
              </a:rPr>
              <a:t>SUITABLY</a:t>
            </a:r>
          </a:p>
          <a:p>
            <a:pPr algn="ctr" eaLnBrk="1" hangingPunct="1"/>
            <a:r>
              <a:rPr lang="en-US" sz="2400" b="1" u="sng">
                <a:solidFill>
                  <a:srgbClr val="FFFF00"/>
                </a:solidFill>
                <a:latin typeface="Arial" charset="0"/>
              </a:rPr>
              <a:t>MOTIVATED PERSONNEL OPERATING</a:t>
            </a:r>
            <a:r>
              <a:rPr lang="en-US" sz="2400" b="1">
                <a:latin typeface="Arial" charset="0"/>
              </a:rPr>
              <a:t> </a:t>
            </a:r>
          </a:p>
          <a:p>
            <a:pPr algn="ctr" eaLnBrk="1" hangingPunct="1"/>
            <a:r>
              <a:rPr lang="en-US" sz="2400" b="1">
                <a:latin typeface="Arial" charset="0"/>
              </a:rPr>
              <a:t>WITHIN AN</a:t>
            </a:r>
          </a:p>
          <a:p>
            <a:pPr algn="ctr" eaLnBrk="1" hangingPunct="1"/>
            <a:r>
              <a:rPr lang="en-US" sz="2400" b="1">
                <a:latin typeface="Arial" charset="0"/>
              </a:rPr>
              <a:t>APPROPRIATE ORGANIZATIONAL STRUCTURE</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22"/>
                                        </p:tgtEl>
                                        <p:attrNameLst>
                                          <p:attrName>style.visibility</p:attrName>
                                        </p:attrNameLst>
                                      </p:cBhvr>
                                      <p:to>
                                        <p:strVal val="visible"/>
                                      </p:to>
                                    </p:set>
                                    <p:anim calcmode="lin" valueType="num">
                                      <p:cBhvr additive="base">
                                        <p:cTn id="7" dur="500" fill="hold"/>
                                        <p:tgtEl>
                                          <p:spTgt spid="235522"/>
                                        </p:tgtEl>
                                        <p:attrNameLst>
                                          <p:attrName>ppt_x</p:attrName>
                                        </p:attrNameLst>
                                      </p:cBhvr>
                                      <p:tavLst>
                                        <p:tav tm="0">
                                          <p:val>
                                            <p:strVal val="#ppt_x"/>
                                          </p:val>
                                        </p:tav>
                                        <p:tav tm="100000">
                                          <p:val>
                                            <p:strVal val="#ppt_x"/>
                                          </p:val>
                                        </p:tav>
                                      </p:tavLst>
                                    </p:anim>
                                    <p:anim calcmode="lin" valueType="num">
                                      <p:cBhvr additive="base">
                                        <p:cTn id="8" dur="500" fill="hold"/>
                                        <p:tgtEl>
                                          <p:spTgt spid="2355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23"/>
                                        </p:tgtEl>
                                        <p:attrNameLst>
                                          <p:attrName>style.visibility</p:attrName>
                                        </p:attrNameLst>
                                      </p:cBhvr>
                                      <p:to>
                                        <p:strVal val="visible"/>
                                      </p:to>
                                    </p:set>
                                    <p:anim calcmode="lin" valueType="num">
                                      <p:cBhvr additive="base">
                                        <p:cTn id="13" dur="1000" fill="hold"/>
                                        <p:tgtEl>
                                          <p:spTgt spid="235523"/>
                                        </p:tgtEl>
                                        <p:attrNameLst>
                                          <p:attrName>ppt_x</p:attrName>
                                        </p:attrNameLst>
                                      </p:cBhvr>
                                      <p:tavLst>
                                        <p:tav tm="0">
                                          <p:val>
                                            <p:strVal val="0-#ppt_w/2"/>
                                          </p:val>
                                        </p:tav>
                                        <p:tav tm="100000">
                                          <p:val>
                                            <p:strVal val="#ppt_x"/>
                                          </p:val>
                                        </p:tav>
                                      </p:tavLst>
                                    </p:anim>
                                    <p:anim calcmode="lin" valueType="num">
                                      <p:cBhvr additive="base">
                                        <p:cTn id="14" dur="1000" fill="hold"/>
                                        <p:tgtEl>
                                          <p:spTgt spid="2355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24"/>
                                        </p:tgtEl>
                                        <p:attrNameLst>
                                          <p:attrName>style.visibility</p:attrName>
                                        </p:attrNameLst>
                                      </p:cBhvr>
                                      <p:to>
                                        <p:strVal val="visible"/>
                                      </p:to>
                                    </p:set>
                                    <p:anim calcmode="lin" valueType="num">
                                      <p:cBhvr additive="base">
                                        <p:cTn id="19" dur="3000" fill="hold"/>
                                        <p:tgtEl>
                                          <p:spTgt spid="235524"/>
                                        </p:tgtEl>
                                        <p:attrNameLst>
                                          <p:attrName>ppt_x</p:attrName>
                                        </p:attrNameLst>
                                      </p:cBhvr>
                                      <p:tavLst>
                                        <p:tav tm="0">
                                          <p:val>
                                            <p:strVal val="#ppt_x"/>
                                          </p:val>
                                        </p:tav>
                                        <p:tav tm="100000">
                                          <p:val>
                                            <p:strVal val="#ppt_x"/>
                                          </p:val>
                                        </p:tav>
                                      </p:tavLst>
                                    </p:anim>
                                    <p:anim calcmode="lin" valueType="num">
                                      <p:cBhvr additive="base">
                                        <p:cTn id="20" dur="3000" fill="hold"/>
                                        <p:tgtEl>
                                          <p:spTgt spid="235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P spid="235523" grpId="0"/>
      <p:bldP spid="23552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762000" y="228600"/>
            <a:ext cx="80010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1" hangingPunct="1">
              <a:defRPr/>
            </a:pPr>
            <a:r>
              <a:rPr lang="en-US" sz="2100" b="1">
                <a:solidFill>
                  <a:srgbClr val="FFFF00"/>
                </a:solidFill>
                <a:effectLst>
                  <a:outerShdw blurRad="38100" dist="38100" dir="2700000" algn="tl">
                    <a:srgbClr val="000000"/>
                  </a:outerShdw>
                </a:effectLst>
              </a:rPr>
              <a:t>CORROSION MANAGEMENT INFORMATION FLOWS</a:t>
            </a:r>
          </a:p>
        </p:txBody>
      </p:sp>
      <p:sp>
        <p:nvSpPr>
          <p:cNvPr id="136195" name="Rectangle 3"/>
          <p:cNvSpPr>
            <a:spLocks noChangeArrowheads="1"/>
          </p:cNvSpPr>
          <p:nvPr/>
        </p:nvSpPr>
        <p:spPr bwMode="auto">
          <a:xfrm>
            <a:off x="762000" y="1828800"/>
            <a:ext cx="19812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196" name="Rectangle 4"/>
          <p:cNvSpPr>
            <a:spLocks noChangeArrowheads="1"/>
          </p:cNvSpPr>
          <p:nvPr/>
        </p:nvSpPr>
        <p:spPr bwMode="auto">
          <a:xfrm>
            <a:off x="762000" y="2362200"/>
            <a:ext cx="19812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197" name="Rectangle 5"/>
          <p:cNvSpPr>
            <a:spLocks noChangeArrowheads="1"/>
          </p:cNvSpPr>
          <p:nvPr/>
        </p:nvSpPr>
        <p:spPr bwMode="auto">
          <a:xfrm>
            <a:off x="762000" y="2895600"/>
            <a:ext cx="19812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198" name="Rectangle 6"/>
          <p:cNvSpPr>
            <a:spLocks noChangeArrowheads="1"/>
          </p:cNvSpPr>
          <p:nvPr/>
        </p:nvSpPr>
        <p:spPr bwMode="auto">
          <a:xfrm>
            <a:off x="762000" y="3429000"/>
            <a:ext cx="19812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199" name="Rectangle 7"/>
          <p:cNvSpPr>
            <a:spLocks noChangeArrowheads="1"/>
          </p:cNvSpPr>
          <p:nvPr/>
        </p:nvSpPr>
        <p:spPr bwMode="auto">
          <a:xfrm>
            <a:off x="762000" y="3962400"/>
            <a:ext cx="19812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00" name="Rectangle 8"/>
          <p:cNvSpPr>
            <a:spLocks noChangeArrowheads="1"/>
          </p:cNvSpPr>
          <p:nvPr/>
        </p:nvSpPr>
        <p:spPr bwMode="auto">
          <a:xfrm>
            <a:off x="838200" y="5257800"/>
            <a:ext cx="19812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01" name="Rectangle 9"/>
          <p:cNvSpPr>
            <a:spLocks noChangeArrowheads="1"/>
          </p:cNvSpPr>
          <p:nvPr/>
        </p:nvSpPr>
        <p:spPr bwMode="auto">
          <a:xfrm>
            <a:off x="381000" y="1676400"/>
            <a:ext cx="2895600" cy="33528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02" name="Line 10"/>
          <p:cNvSpPr>
            <a:spLocks noChangeShapeType="1"/>
          </p:cNvSpPr>
          <p:nvPr/>
        </p:nvSpPr>
        <p:spPr bwMode="auto">
          <a:xfrm flipV="1">
            <a:off x="1752600" y="5029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03" name="Line 11"/>
          <p:cNvSpPr>
            <a:spLocks noChangeShapeType="1"/>
          </p:cNvSpPr>
          <p:nvPr/>
        </p:nvSpPr>
        <p:spPr bwMode="auto">
          <a:xfrm flipV="1">
            <a:off x="1676400" y="1371600"/>
            <a:ext cx="0" cy="304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04" name="Line 12"/>
          <p:cNvSpPr>
            <a:spLocks noChangeShapeType="1"/>
          </p:cNvSpPr>
          <p:nvPr/>
        </p:nvSpPr>
        <p:spPr bwMode="auto">
          <a:xfrm>
            <a:off x="1676400" y="13716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05" name="Line 13"/>
          <p:cNvSpPr>
            <a:spLocks noChangeShapeType="1"/>
          </p:cNvSpPr>
          <p:nvPr/>
        </p:nvSpPr>
        <p:spPr bwMode="auto">
          <a:xfrm>
            <a:off x="3048000" y="13716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06" name="Line 14"/>
          <p:cNvSpPr>
            <a:spLocks noChangeShapeType="1"/>
          </p:cNvSpPr>
          <p:nvPr/>
        </p:nvSpPr>
        <p:spPr bwMode="auto">
          <a:xfrm>
            <a:off x="4419600" y="13716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07" name="Line 15"/>
          <p:cNvSpPr>
            <a:spLocks noChangeShapeType="1"/>
          </p:cNvSpPr>
          <p:nvPr/>
        </p:nvSpPr>
        <p:spPr bwMode="auto">
          <a:xfrm>
            <a:off x="5867400" y="1371600"/>
            <a:ext cx="914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08" name="Line 16"/>
          <p:cNvSpPr>
            <a:spLocks noChangeShapeType="1"/>
          </p:cNvSpPr>
          <p:nvPr/>
        </p:nvSpPr>
        <p:spPr bwMode="auto">
          <a:xfrm>
            <a:off x="6781800" y="13716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09" name="Line 17"/>
          <p:cNvSpPr>
            <a:spLocks noChangeShapeType="1"/>
          </p:cNvSpPr>
          <p:nvPr/>
        </p:nvSpPr>
        <p:spPr bwMode="auto">
          <a:xfrm>
            <a:off x="1752600" y="1143000"/>
            <a:ext cx="1143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10" name="Line 18"/>
          <p:cNvSpPr>
            <a:spLocks noChangeShapeType="1"/>
          </p:cNvSpPr>
          <p:nvPr/>
        </p:nvSpPr>
        <p:spPr bwMode="auto">
          <a:xfrm>
            <a:off x="5562600" y="13716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11" name="Line 19"/>
          <p:cNvSpPr>
            <a:spLocks noChangeShapeType="1"/>
          </p:cNvSpPr>
          <p:nvPr/>
        </p:nvSpPr>
        <p:spPr bwMode="auto">
          <a:xfrm>
            <a:off x="4191000" y="13716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12" name="Rectangle 20"/>
          <p:cNvSpPr>
            <a:spLocks noChangeArrowheads="1"/>
          </p:cNvSpPr>
          <p:nvPr/>
        </p:nvSpPr>
        <p:spPr bwMode="auto">
          <a:xfrm>
            <a:off x="5257800" y="2743200"/>
            <a:ext cx="12954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13" name="Rectangle 21"/>
          <p:cNvSpPr>
            <a:spLocks noChangeArrowheads="1"/>
          </p:cNvSpPr>
          <p:nvPr/>
        </p:nvSpPr>
        <p:spPr bwMode="auto">
          <a:xfrm>
            <a:off x="6477000" y="3581400"/>
            <a:ext cx="12954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14" name="Rectangle 22"/>
          <p:cNvSpPr>
            <a:spLocks noChangeArrowheads="1"/>
          </p:cNvSpPr>
          <p:nvPr/>
        </p:nvSpPr>
        <p:spPr bwMode="auto">
          <a:xfrm>
            <a:off x="3962400" y="3581400"/>
            <a:ext cx="12954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15" name="Rectangle 23"/>
          <p:cNvSpPr>
            <a:spLocks noChangeArrowheads="1"/>
          </p:cNvSpPr>
          <p:nvPr/>
        </p:nvSpPr>
        <p:spPr bwMode="auto">
          <a:xfrm>
            <a:off x="3657600" y="2438400"/>
            <a:ext cx="4495800" cy="19812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IN" sz="2400">
              <a:latin typeface="Times New Roman" pitchFamily="18" charset="0"/>
            </a:endParaRPr>
          </a:p>
        </p:txBody>
      </p:sp>
      <p:sp>
        <p:nvSpPr>
          <p:cNvPr id="136216" name="Line 24"/>
          <p:cNvSpPr>
            <a:spLocks noChangeShapeType="1"/>
          </p:cNvSpPr>
          <p:nvPr/>
        </p:nvSpPr>
        <p:spPr bwMode="auto">
          <a:xfrm flipH="1">
            <a:off x="4495800" y="2971800"/>
            <a:ext cx="762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17" name="Line 25"/>
          <p:cNvSpPr>
            <a:spLocks noChangeShapeType="1"/>
          </p:cNvSpPr>
          <p:nvPr/>
        </p:nvSpPr>
        <p:spPr bwMode="auto">
          <a:xfrm>
            <a:off x="5257800" y="3810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18" name="Line 26"/>
          <p:cNvSpPr>
            <a:spLocks noChangeShapeType="1"/>
          </p:cNvSpPr>
          <p:nvPr/>
        </p:nvSpPr>
        <p:spPr bwMode="auto">
          <a:xfrm>
            <a:off x="5867400" y="3810000"/>
            <a:ext cx="609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19" name="Line 27"/>
          <p:cNvSpPr>
            <a:spLocks noChangeShapeType="1"/>
          </p:cNvSpPr>
          <p:nvPr/>
        </p:nvSpPr>
        <p:spPr bwMode="auto">
          <a:xfrm flipH="1" flipV="1">
            <a:off x="6705600" y="32004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20" name="Line 28"/>
          <p:cNvSpPr>
            <a:spLocks noChangeShapeType="1"/>
          </p:cNvSpPr>
          <p:nvPr/>
        </p:nvSpPr>
        <p:spPr bwMode="auto">
          <a:xfrm>
            <a:off x="2362200" y="56388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21" name="Oval 29"/>
          <p:cNvSpPr>
            <a:spLocks noChangeArrowheads="1"/>
          </p:cNvSpPr>
          <p:nvPr/>
        </p:nvSpPr>
        <p:spPr bwMode="auto">
          <a:xfrm>
            <a:off x="8077200" y="4267200"/>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22" name="Line 30"/>
          <p:cNvSpPr>
            <a:spLocks noChangeShapeType="1"/>
          </p:cNvSpPr>
          <p:nvPr/>
        </p:nvSpPr>
        <p:spPr bwMode="auto">
          <a:xfrm>
            <a:off x="7620000" y="40386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23" name="Line 31"/>
          <p:cNvSpPr>
            <a:spLocks noChangeShapeType="1"/>
          </p:cNvSpPr>
          <p:nvPr/>
        </p:nvSpPr>
        <p:spPr bwMode="auto">
          <a:xfrm>
            <a:off x="7924800" y="43434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24" name="Text Box 32"/>
          <p:cNvSpPr txBox="1">
            <a:spLocks noChangeArrowheads="1"/>
          </p:cNvSpPr>
          <p:nvPr/>
        </p:nvSpPr>
        <p:spPr bwMode="auto">
          <a:xfrm>
            <a:off x="8153400" y="4375150"/>
            <a:ext cx="990600"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200">
                <a:latin typeface="Times New Roman" pitchFamily="18" charset="0"/>
              </a:rPr>
              <a:t>Corrosion</a:t>
            </a:r>
          </a:p>
          <a:p>
            <a:pPr eaLnBrk="1" hangingPunct="1"/>
            <a:r>
              <a:rPr lang="en-US" sz="1200">
                <a:latin typeface="Times New Roman" pitchFamily="18" charset="0"/>
              </a:rPr>
              <a:t>Inspection</a:t>
            </a:r>
          </a:p>
          <a:p>
            <a:pPr eaLnBrk="1" hangingPunct="1"/>
            <a:r>
              <a:rPr lang="en-US" sz="1200">
                <a:latin typeface="Times New Roman" pitchFamily="18" charset="0"/>
              </a:rPr>
              <a:t>Data Base</a:t>
            </a:r>
          </a:p>
        </p:txBody>
      </p:sp>
      <p:sp>
        <p:nvSpPr>
          <p:cNvPr id="136225" name="Rectangle 33"/>
          <p:cNvSpPr>
            <a:spLocks noChangeArrowheads="1"/>
          </p:cNvSpPr>
          <p:nvPr/>
        </p:nvSpPr>
        <p:spPr bwMode="auto">
          <a:xfrm>
            <a:off x="7924800" y="5562600"/>
            <a:ext cx="1066800" cy="30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26" name="Text Box 34"/>
          <p:cNvSpPr txBox="1">
            <a:spLocks noChangeArrowheads="1"/>
          </p:cNvSpPr>
          <p:nvPr/>
        </p:nvSpPr>
        <p:spPr bwMode="auto">
          <a:xfrm>
            <a:off x="7954963" y="5562600"/>
            <a:ext cx="11890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200">
                <a:latin typeface="Times New Roman" pitchFamily="18" charset="0"/>
              </a:rPr>
              <a:t>Data Analysis</a:t>
            </a:r>
          </a:p>
        </p:txBody>
      </p:sp>
      <p:sp>
        <p:nvSpPr>
          <p:cNvPr id="136227" name="Line 35"/>
          <p:cNvSpPr>
            <a:spLocks noChangeShapeType="1"/>
          </p:cNvSpPr>
          <p:nvPr/>
        </p:nvSpPr>
        <p:spPr bwMode="auto">
          <a:xfrm flipH="1">
            <a:off x="7239000" y="5791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28" name="Line 36"/>
          <p:cNvSpPr>
            <a:spLocks noChangeShapeType="1"/>
          </p:cNvSpPr>
          <p:nvPr/>
        </p:nvSpPr>
        <p:spPr bwMode="auto">
          <a:xfrm flipH="1">
            <a:off x="5334000" y="57912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29" name="Line 37"/>
          <p:cNvSpPr>
            <a:spLocks noChangeShapeType="1"/>
          </p:cNvSpPr>
          <p:nvPr/>
        </p:nvSpPr>
        <p:spPr bwMode="auto">
          <a:xfrm flipH="1">
            <a:off x="6324600" y="57912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30" name="Line 38"/>
          <p:cNvSpPr>
            <a:spLocks noChangeShapeType="1"/>
          </p:cNvSpPr>
          <p:nvPr/>
        </p:nvSpPr>
        <p:spPr bwMode="auto">
          <a:xfrm flipH="1">
            <a:off x="3429000" y="5791200"/>
            <a:ext cx="198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31" name="Line 39"/>
          <p:cNvSpPr>
            <a:spLocks noChangeShapeType="1"/>
          </p:cNvSpPr>
          <p:nvPr/>
        </p:nvSpPr>
        <p:spPr bwMode="auto">
          <a:xfrm>
            <a:off x="2362200" y="5791200"/>
            <a:ext cx="1143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32" name="Line 40"/>
          <p:cNvSpPr>
            <a:spLocks noChangeShapeType="1"/>
          </p:cNvSpPr>
          <p:nvPr/>
        </p:nvSpPr>
        <p:spPr bwMode="auto">
          <a:xfrm>
            <a:off x="8686800" y="51816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33" name="Text Box 41"/>
          <p:cNvSpPr txBox="1">
            <a:spLocks noChangeArrowheads="1"/>
          </p:cNvSpPr>
          <p:nvPr/>
        </p:nvSpPr>
        <p:spPr bwMode="auto">
          <a:xfrm>
            <a:off x="838200" y="5257800"/>
            <a:ext cx="19764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a:t>
            </a:r>
            <a:r>
              <a:rPr lang="en-US">
                <a:latin typeface="Times New Roman" pitchFamily="18" charset="0"/>
              </a:rPr>
              <a:t>Revised) standards</a:t>
            </a:r>
          </a:p>
        </p:txBody>
      </p:sp>
      <p:sp>
        <p:nvSpPr>
          <p:cNvPr id="136234" name="Text Box 42"/>
          <p:cNvSpPr txBox="1">
            <a:spLocks noChangeArrowheads="1"/>
          </p:cNvSpPr>
          <p:nvPr/>
        </p:nvSpPr>
        <p:spPr bwMode="auto">
          <a:xfrm>
            <a:off x="914400" y="3962400"/>
            <a:ext cx="15573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Equipment  Design</a:t>
            </a:r>
          </a:p>
        </p:txBody>
      </p:sp>
      <p:sp>
        <p:nvSpPr>
          <p:cNvPr id="136235" name="Text Box 43"/>
          <p:cNvSpPr txBox="1">
            <a:spLocks noChangeArrowheads="1"/>
          </p:cNvSpPr>
          <p:nvPr/>
        </p:nvSpPr>
        <p:spPr bwMode="auto">
          <a:xfrm>
            <a:off x="1050925" y="2895600"/>
            <a:ext cx="13858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Facilities Design</a:t>
            </a:r>
          </a:p>
        </p:txBody>
      </p:sp>
      <p:sp>
        <p:nvSpPr>
          <p:cNvPr id="136236" name="Text Box 44"/>
          <p:cNvSpPr txBox="1">
            <a:spLocks noChangeArrowheads="1"/>
          </p:cNvSpPr>
          <p:nvPr/>
        </p:nvSpPr>
        <p:spPr bwMode="auto">
          <a:xfrm>
            <a:off x="838200" y="2362200"/>
            <a:ext cx="18002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Facilities Construction</a:t>
            </a:r>
          </a:p>
        </p:txBody>
      </p:sp>
      <p:sp>
        <p:nvSpPr>
          <p:cNvPr id="136237" name="Text Box 45"/>
          <p:cNvSpPr txBox="1">
            <a:spLocks noChangeArrowheads="1"/>
          </p:cNvSpPr>
          <p:nvPr/>
        </p:nvSpPr>
        <p:spPr bwMode="auto">
          <a:xfrm>
            <a:off x="908050" y="1828800"/>
            <a:ext cx="16065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Pre-Commissioning</a:t>
            </a:r>
          </a:p>
        </p:txBody>
      </p:sp>
      <p:sp>
        <p:nvSpPr>
          <p:cNvPr id="136238" name="Text Box 46"/>
          <p:cNvSpPr txBox="1">
            <a:spLocks noChangeArrowheads="1"/>
          </p:cNvSpPr>
          <p:nvPr/>
        </p:nvSpPr>
        <p:spPr bwMode="auto">
          <a:xfrm>
            <a:off x="609600" y="4557713"/>
            <a:ext cx="2498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b="1">
                <a:latin typeface="Times New Roman" pitchFamily="18" charset="0"/>
              </a:rPr>
              <a:t>DEVELOPMENT PHASE</a:t>
            </a:r>
          </a:p>
        </p:txBody>
      </p:sp>
      <p:sp>
        <p:nvSpPr>
          <p:cNvPr id="136239" name="Text Box 47"/>
          <p:cNvSpPr txBox="1">
            <a:spLocks noChangeArrowheads="1"/>
          </p:cNvSpPr>
          <p:nvPr/>
        </p:nvSpPr>
        <p:spPr bwMode="auto">
          <a:xfrm>
            <a:off x="1630363" y="773113"/>
            <a:ext cx="12652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b="1">
                <a:latin typeface="Times New Roman" pitchFamily="18" charset="0"/>
              </a:rPr>
              <a:t>Feed Forward</a:t>
            </a:r>
          </a:p>
        </p:txBody>
      </p:sp>
      <p:sp>
        <p:nvSpPr>
          <p:cNvPr id="136240" name="Text Box 48"/>
          <p:cNvSpPr txBox="1">
            <a:spLocks noChangeArrowheads="1"/>
          </p:cNvSpPr>
          <p:nvPr/>
        </p:nvSpPr>
        <p:spPr bwMode="auto">
          <a:xfrm>
            <a:off x="4022725" y="952500"/>
            <a:ext cx="3575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b="1">
                <a:latin typeface="Times New Roman" pitchFamily="18" charset="0"/>
              </a:rPr>
              <a:t>(Corrosion Management Manuals)</a:t>
            </a:r>
          </a:p>
        </p:txBody>
      </p:sp>
      <p:sp>
        <p:nvSpPr>
          <p:cNvPr id="136241" name="Text Box 49"/>
          <p:cNvSpPr txBox="1">
            <a:spLocks noChangeArrowheads="1"/>
          </p:cNvSpPr>
          <p:nvPr/>
        </p:nvSpPr>
        <p:spPr bwMode="auto">
          <a:xfrm>
            <a:off x="3794125" y="1611313"/>
            <a:ext cx="1014413"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Operating</a:t>
            </a:r>
          </a:p>
          <a:p>
            <a:pPr eaLnBrk="1" hangingPunct="1"/>
            <a:r>
              <a:rPr lang="en-US" sz="1400">
                <a:latin typeface="Times New Roman" pitchFamily="18" charset="0"/>
              </a:rPr>
              <a:t>Conditions/</a:t>
            </a:r>
          </a:p>
          <a:p>
            <a:pPr eaLnBrk="1" hangingPunct="1"/>
            <a:r>
              <a:rPr lang="en-US" sz="1400">
                <a:latin typeface="Times New Roman" pitchFamily="18" charset="0"/>
              </a:rPr>
              <a:t>Practices</a:t>
            </a:r>
          </a:p>
        </p:txBody>
      </p:sp>
      <p:sp>
        <p:nvSpPr>
          <p:cNvPr id="136242" name="Line 50"/>
          <p:cNvSpPr>
            <a:spLocks noChangeShapeType="1"/>
          </p:cNvSpPr>
          <p:nvPr/>
        </p:nvSpPr>
        <p:spPr bwMode="auto">
          <a:xfrm>
            <a:off x="4191000" y="22860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43" name="Text Box 51"/>
          <p:cNvSpPr txBox="1">
            <a:spLocks noChangeArrowheads="1"/>
          </p:cNvSpPr>
          <p:nvPr/>
        </p:nvSpPr>
        <p:spPr bwMode="auto">
          <a:xfrm>
            <a:off x="5257800" y="2768600"/>
            <a:ext cx="12366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latin typeface="Times New Roman" pitchFamily="18" charset="0"/>
              </a:rPr>
              <a:t>Maintenance</a:t>
            </a:r>
          </a:p>
        </p:txBody>
      </p:sp>
      <p:sp>
        <p:nvSpPr>
          <p:cNvPr id="136244" name="Text Box 52"/>
          <p:cNvSpPr txBox="1">
            <a:spLocks noChangeArrowheads="1"/>
          </p:cNvSpPr>
          <p:nvPr/>
        </p:nvSpPr>
        <p:spPr bwMode="auto">
          <a:xfrm>
            <a:off x="4038600" y="3643313"/>
            <a:ext cx="1077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latin typeface="Times New Roman" pitchFamily="18" charset="0"/>
              </a:rPr>
              <a:t>Operations</a:t>
            </a:r>
          </a:p>
        </p:txBody>
      </p:sp>
      <p:sp>
        <p:nvSpPr>
          <p:cNvPr id="136245" name="Text Box 53"/>
          <p:cNvSpPr txBox="1">
            <a:spLocks noChangeArrowheads="1"/>
          </p:cNvSpPr>
          <p:nvPr/>
        </p:nvSpPr>
        <p:spPr bwMode="auto">
          <a:xfrm>
            <a:off x="6537325" y="3643313"/>
            <a:ext cx="10334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latin typeface="Times New Roman" pitchFamily="18" charset="0"/>
              </a:rPr>
              <a:t>Inspection</a:t>
            </a:r>
          </a:p>
        </p:txBody>
      </p:sp>
      <p:sp>
        <p:nvSpPr>
          <p:cNvPr id="136246" name="Text Box 54"/>
          <p:cNvSpPr txBox="1">
            <a:spLocks noChangeArrowheads="1"/>
          </p:cNvSpPr>
          <p:nvPr/>
        </p:nvSpPr>
        <p:spPr bwMode="auto">
          <a:xfrm>
            <a:off x="5165725" y="1611313"/>
            <a:ext cx="11049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Maintenance</a:t>
            </a:r>
          </a:p>
          <a:p>
            <a:pPr eaLnBrk="1" hangingPunct="1"/>
            <a:r>
              <a:rPr lang="en-US" sz="1400">
                <a:latin typeface="Times New Roman" pitchFamily="18" charset="0"/>
              </a:rPr>
              <a:t>     Plans</a:t>
            </a:r>
          </a:p>
        </p:txBody>
      </p:sp>
      <p:sp>
        <p:nvSpPr>
          <p:cNvPr id="136247" name="Line 55"/>
          <p:cNvSpPr>
            <a:spLocks noChangeShapeType="1"/>
          </p:cNvSpPr>
          <p:nvPr/>
        </p:nvSpPr>
        <p:spPr bwMode="auto">
          <a:xfrm>
            <a:off x="5638800" y="2133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48" name="Text Box 56"/>
          <p:cNvSpPr txBox="1">
            <a:spLocks noChangeArrowheads="1"/>
          </p:cNvSpPr>
          <p:nvPr/>
        </p:nvSpPr>
        <p:spPr bwMode="auto">
          <a:xfrm>
            <a:off x="6461125" y="1585913"/>
            <a:ext cx="1033463"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latin typeface="Times New Roman" pitchFamily="18" charset="0"/>
              </a:rPr>
              <a:t>Inspection</a:t>
            </a:r>
          </a:p>
          <a:p>
            <a:pPr eaLnBrk="1" hangingPunct="1"/>
            <a:r>
              <a:rPr lang="en-US" sz="1600">
                <a:latin typeface="Times New Roman" pitchFamily="18" charset="0"/>
              </a:rPr>
              <a:t>    Plans</a:t>
            </a:r>
          </a:p>
        </p:txBody>
      </p:sp>
      <p:sp>
        <p:nvSpPr>
          <p:cNvPr id="136249" name="Line 57"/>
          <p:cNvSpPr>
            <a:spLocks noChangeShapeType="1"/>
          </p:cNvSpPr>
          <p:nvPr/>
        </p:nvSpPr>
        <p:spPr bwMode="auto">
          <a:xfrm>
            <a:off x="7086600" y="2209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50" name="Line 58"/>
          <p:cNvSpPr>
            <a:spLocks noChangeShapeType="1"/>
          </p:cNvSpPr>
          <p:nvPr/>
        </p:nvSpPr>
        <p:spPr bwMode="auto">
          <a:xfrm flipH="1" flipV="1">
            <a:off x="6553200" y="3048000"/>
            <a:ext cx="2286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51" name="Text Box 59"/>
          <p:cNvSpPr txBox="1">
            <a:spLocks noChangeArrowheads="1"/>
          </p:cNvSpPr>
          <p:nvPr/>
        </p:nvSpPr>
        <p:spPr bwMode="auto">
          <a:xfrm>
            <a:off x="4800600" y="4083050"/>
            <a:ext cx="22526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b="1">
                <a:latin typeface="Times New Roman" pitchFamily="18" charset="0"/>
              </a:rPr>
              <a:t>OPERATIONS PHASE</a:t>
            </a:r>
          </a:p>
        </p:txBody>
      </p:sp>
      <p:sp>
        <p:nvSpPr>
          <p:cNvPr id="136252" name="Text Box 60"/>
          <p:cNvSpPr txBox="1">
            <a:spLocks noChangeArrowheads="1"/>
          </p:cNvSpPr>
          <p:nvPr/>
        </p:nvSpPr>
        <p:spPr bwMode="auto">
          <a:xfrm>
            <a:off x="3870325" y="4724400"/>
            <a:ext cx="1014413"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  Revised</a:t>
            </a:r>
          </a:p>
          <a:p>
            <a:pPr eaLnBrk="1" hangingPunct="1"/>
            <a:r>
              <a:rPr lang="en-US" sz="1400">
                <a:latin typeface="Times New Roman" pitchFamily="18" charset="0"/>
              </a:rPr>
              <a:t> Operating</a:t>
            </a:r>
          </a:p>
          <a:p>
            <a:pPr eaLnBrk="1" hangingPunct="1"/>
            <a:r>
              <a:rPr lang="en-US" sz="1400">
                <a:latin typeface="Times New Roman" pitchFamily="18" charset="0"/>
              </a:rPr>
              <a:t>Conditions/</a:t>
            </a:r>
          </a:p>
          <a:p>
            <a:pPr eaLnBrk="1" hangingPunct="1"/>
            <a:r>
              <a:rPr lang="en-US" sz="1400">
                <a:latin typeface="Times New Roman" pitchFamily="18" charset="0"/>
              </a:rPr>
              <a:t>  Practices</a:t>
            </a:r>
          </a:p>
        </p:txBody>
      </p:sp>
      <p:sp>
        <p:nvSpPr>
          <p:cNvPr id="136253" name="Line 61"/>
          <p:cNvSpPr>
            <a:spLocks noChangeShapeType="1"/>
          </p:cNvSpPr>
          <p:nvPr/>
        </p:nvSpPr>
        <p:spPr bwMode="auto">
          <a:xfrm>
            <a:off x="4267200" y="5715000"/>
            <a:ext cx="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54" name="Line 62"/>
          <p:cNvSpPr>
            <a:spLocks noChangeShapeType="1"/>
          </p:cNvSpPr>
          <p:nvPr/>
        </p:nvSpPr>
        <p:spPr bwMode="auto">
          <a:xfrm flipV="1">
            <a:off x="4267200" y="4419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55" name="Text Box 63"/>
          <p:cNvSpPr txBox="1">
            <a:spLocks noChangeArrowheads="1"/>
          </p:cNvSpPr>
          <p:nvPr/>
        </p:nvSpPr>
        <p:spPr bwMode="auto">
          <a:xfrm>
            <a:off x="5318125" y="4735513"/>
            <a:ext cx="110490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   Revised</a:t>
            </a:r>
          </a:p>
          <a:p>
            <a:pPr eaLnBrk="1" hangingPunct="1"/>
            <a:r>
              <a:rPr lang="en-US" sz="1400">
                <a:latin typeface="Times New Roman" pitchFamily="18" charset="0"/>
              </a:rPr>
              <a:t>Maintenance</a:t>
            </a:r>
          </a:p>
          <a:p>
            <a:pPr eaLnBrk="1" hangingPunct="1"/>
            <a:r>
              <a:rPr lang="en-US" sz="1400">
                <a:latin typeface="Times New Roman" pitchFamily="18" charset="0"/>
              </a:rPr>
              <a:t>     Plans</a:t>
            </a:r>
          </a:p>
        </p:txBody>
      </p:sp>
      <p:sp>
        <p:nvSpPr>
          <p:cNvPr id="136256" name="Line 64"/>
          <p:cNvSpPr>
            <a:spLocks noChangeShapeType="1"/>
          </p:cNvSpPr>
          <p:nvPr/>
        </p:nvSpPr>
        <p:spPr bwMode="auto">
          <a:xfrm flipV="1">
            <a:off x="5867400"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57" name="Line 65"/>
          <p:cNvSpPr>
            <a:spLocks noChangeShapeType="1"/>
          </p:cNvSpPr>
          <p:nvPr/>
        </p:nvSpPr>
        <p:spPr bwMode="auto">
          <a:xfrm flipV="1">
            <a:off x="5791200" y="4419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58" name="Text Box 66"/>
          <p:cNvSpPr txBox="1">
            <a:spLocks noChangeArrowheads="1"/>
          </p:cNvSpPr>
          <p:nvPr/>
        </p:nvSpPr>
        <p:spPr bwMode="auto">
          <a:xfrm>
            <a:off x="6918325" y="4735513"/>
            <a:ext cx="925513"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  Revised</a:t>
            </a:r>
          </a:p>
          <a:p>
            <a:pPr eaLnBrk="1" hangingPunct="1"/>
            <a:r>
              <a:rPr lang="en-US" sz="1400">
                <a:latin typeface="Times New Roman" pitchFamily="18" charset="0"/>
              </a:rPr>
              <a:t>Inspection</a:t>
            </a:r>
          </a:p>
          <a:p>
            <a:pPr eaLnBrk="1" hangingPunct="1"/>
            <a:r>
              <a:rPr lang="en-US" sz="1400">
                <a:latin typeface="Times New Roman" pitchFamily="18" charset="0"/>
              </a:rPr>
              <a:t>   Plans</a:t>
            </a:r>
          </a:p>
        </p:txBody>
      </p:sp>
      <p:sp>
        <p:nvSpPr>
          <p:cNvPr id="136259" name="Line 67"/>
          <p:cNvSpPr>
            <a:spLocks noChangeShapeType="1"/>
          </p:cNvSpPr>
          <p:nvPr/>
        </p:nvSpPr>
        <p:spPr bwMode="auto">
          <a:xfrm flipV="1">
            <a:off x="7467600" y="5486400"/>
            <a:ext cx="0" cy="304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60" name="Line 68"/>
          <p:cNvSpPr>
            <a:spLocks noChangeShapeType="1"/>
          </p:cNvSpPr>
          <p:nvPr/>
        </p:nvSpPr>
        <p:spPr bwMode="auto">
          <a:xfrm flipV="1">
            <a:off x="7467600" y="4419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61" name="Rectangle 69"/>
          <p:cNvSpPr>
            <a:spLocks noChangeArrowheads="1"/>
          </p:cNvSpPr>
          <p:nvPr/>
        </p:nvSpPr>
        <p:spPr bwMode="auto">
          <a:xfrm>
            <a:off x="5638800" y="6248400"/>
            <a:ext cx="17526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62" name="Text Box 70"/>
          <p:cNvSpPr txBox="1">
            <a:spLocks noChangeArrowheads="1"/>
          </p:cNvSpPr>
          <p:nvPr/>
        </p:nvSpPr>
        <p:spPr bwMode="auto">
          <a:xfrm>
            <a:off x="5699125" y="6188075"/>
            <a:ext cx="1585913"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Input from research</a:t>
            </a:r>
          </a:p>
          <a:p>
            <a:pPr eaLnBrk="1" hangingPunct="1"/>
            <a:r>
              <a:rPr lang="en-US" sz="1400">
                <a:latin typeface="Times New Roman" pitchFamily="18" charset="0"/>
              </a:rPr>
              <a:t>And other sources</a:t>
            </a:r>
          </a:p>
        </p:txBody>
      </p:sp>
      <p:sp>
        <p:nvSpPr>
          <p:cNvPr id="136263" name="Text Box 71"/>
          <p:cNvSpPr txBox="1">
            <a:spLocks noChangeArrowheads="1"/>
          </p:cNvSpPr>
          <p:nvPr/>
        </p:nvSpPr>
        <p:spPr bwMode="auto">
          <a:xfrm>
            <a:off x="5927725" y="5954713"/>
            <a:ext cx="9794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b="1">
                <a:latin typeface="Times New Roman" pitchFamily="18" charset="0"/>
              </a:rPr>
              <a:t>Feed Back</a:t>
            </a:r>
          </a:p>
        </p:txBody>
      </p:sp>
      <p:sp>
        <p:nvSpPr>
          <p:cNvPr id="136264" name="Line 72"/>
          <p:cNvSpPr>
            <a:spLocks noChangeShapeType="1"/>
          </p:cNvSpPr>
          <p:nvPr/>
        </p:nvSpPr>
        <p:spPr bwMode="auto">
          <a:xfrm flipH="1">
            <a:off x="5486400" y="5943600"/>
            <a:ext cx="1371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65" name="Text Box 73"/>
          <p:cNvSpPr txBox="1">
            <a:spLocks noChangeArrowheads="1"/>
          </p:cNvSpPr>
          <p:nvPr/>
        </p:nvSpPr>
        <p:spPr bwMode="auto">
          <a:xfrm>
            <a:off x="3657600" y="5853113"/>
            <a:ext cx="15478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b="1">
                <a:latin typeface="Times New Roman" pitchFamily="18" charset="0"/>
              </a:rPr>
              <a:t>(Status reports)</a:t>
            </a:r>
          </a:p>
        </p:txBody>
      </p:sp>
      <p:sp>
        <p:nvSpPr>
          <p:cNvPr id="136266" name="Line 74"/>
          <p:cNvSpPr>
            <a:spLocks noChangeShapeType="1"/>
          </p:cNvSpPr>
          <p:nvPr/>
        </p:nvSpPr>
        <p:spPr bwMode="auto">
          <a:xfrm>
            <a:off x="8610600" y="58674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67" name="Line 75"/>
          <p:cNvSpPr>
            <a:spLocks noChangeShapeType="1"/>
          </p:cNvSpPr>
          <p:nvPr/>
        </p:nvSpPr>
        <p:spPr bwMode="auto">
          <a:xfrm>
            <a:off x="8610600" y="60960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68" name="Line 76"/>
          <p:cNvSpPr>
            <a:spLocks noChangeShapeType="1"/>
          </p:cNvSpPr>
          <p:nvPr/>
        </p:nvSpPr>
        <p:spPr bwMode="auto">
          <a:xfrm>
            <a:off x="8610600" y="6248400"/>
            <a:ext cx="0" cy="15240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69" name="Line 77"/>
          <p:cNvSpPr>
            <a:spLocks noChangeShapeType="1"/>
          </p:cNvSpPr>
          <p:nvPr/>
        </p:nvSpPr>
        <p:spPr bwMode="auto">
          <a:xfrm>
            <a:off x="7391400" y="64008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70" name="Line 78"/>
          <p:cNvSpPr>
            <a:spLocks noChangeShapeType="1"/>
          </p:cNvSpPr>
          <p:nvPr/>
        </p:nvSpPr>
        <p:spPr bwMode="auto">
          <a:xfrm flipH="1">
            <a:off x="4648200" y="6400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71" name="Line 79"/>
          <p:cNvSpPr>
            <a:spLocks noChangeShapeType="1"/>
          </p:cNvSpPr>
          <p:nvPr/>
        </p:nvSpPr>
        <p:spPr bwMode="auto">
          <a:xfrm flipH="1">
            <a:off x="1447800" y="6400800"/>
            <a:ext cx="3276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272" name="Line 80"/>
          <p:cNvSpPr>
            <a:spLocks noChangeShapeType="1"/>
          </p:cNvSpPr>
          <p:nvPr/>
        </p:nvSpPr>
        <p:spPr bwMode="auto">
          <a:xfrm flipV="1">
            <a:off x="1447800" y="5638800"/>
            <a:ext cx="0" cy="76200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6625" name="Rectangle 81"/>
          <p:cNvSpPr>
            <a:spLocks noChangeArrowheads="1"/>
          </p:cNvSpPr>
          <p:nvPr/>
        </p:nvSpPr>
        <p:spPr bwMode="auto">
          <a:xfrm>
            <a:off x="76200" y="228600"/>
            <a:ext cx="8991600" cy="647700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274" name="Rectangle 82"/>
          <p:cNvSpPr>
            <a:spLocks noChangeArrowheads="1"/>
          </p:cNvSpPr>
          <p:nvPr/>
        </p:nvSpPr>
        <p:spPr bwMode="auto">
          <a:xfrm>
            <a:off x="762000" y="3429000"/>
            <a:ext cx="19573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a:latin typeface="Arial" charset="0"/>
              </a:rPr>
              <a:t>Equipment Fabrication</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6625"/>
                                        </p:tgtEl>
                                        <p:attrNameLst>
                                          <p:attrName>style.visibility</p:attrName>
                                        </p:attrNameLst>
                                      </p:cBhvr>
                                      <p:to>
                                        <p:strVal val="visible"/>
                                      </p:to>
                                    </p:set>
                                    <p:animEffect transition="in" filter="box(out)">
                                      <p:cBhvr>
                                        <p:cTn id="7" dur="2000"/>
                                        <p:tgtEl>
                                          <p:spTgt spid="23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2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617663" y="649288"/>
            <a:ext cx="1049337" cy="3429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19" name="Rectangle 3"/>
          <p:cNvSpPr>
            <a:spLocks noChangeArrowheads="1"/>
          </p:cNvSpPr>
          <p:nvPr/>
        </p:nvSpPr>
        <p:spPr bwMode="auto">
          <a:xfrm>
            <a:off x="1617663" y="2092325"/>
            <a:ext cx="1049337" cy="344488"/>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0" name="Rectangle 4"/>
          <p:cNvSpPr>
            <a:spLocks noChangeArrowheads="1"/>
          </p:cNvSpPr>
          <p:nvPr/>
        </p:nvSpPr>
        <p:spPr bwMode="auto">
          <a:xfrm>
            <a:off x="1617663" y="1611313"/>
            <a:ext cx="1125537" cy="344487"/>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1" name="Rectangle 5"/>
          <p:cNvSpPr>
            <a:spLocks noChangeArrowheads="1"/>
          </p:cNvSpPr>
          <p:nvPr/>
        </p:nvSpPr>
        <p:spPr bwMode="auto">
          <a:xfrm>
            <a:off x="1617663" y="1130300"/>
            <a:ext cx="1125537" cy="3429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2" name="Rectangle 6"/>
          <p:cNvSpPr>
            <a:spLocks noChangeArrowheads="1"/>
          </p:cNvSpPr>
          <p:nvPr/>
        </p:nvSpPr>
        <p:spPr bwMode="auto">
          <a:xfrm>
            <a:off x="1600200" y="3048000"/>
            <a:ext cx="1066800" cy="3429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3" name="Rectangle 7"/>
          <p:cNvSpPr>
            <a:spLocks noChangeArrowheads="1"/>
          </p:cNvSpPr>
          <p:nvPr/>
        </p:nvSpPr>
        <p:spPr bwMode="auto">
          <a:xfrm>
            <a:off x="1617663" y="2573338"/>
            <a:ext cx="1049337" cy="344487"/>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4" name="Rectangle 8"/>
          <p:cNvSpPr>
            <a:spLocks noChangeArrowheads="1"/>
          </p:cNvSpPr>
          <p:nvPr/>
        </p:nvSpPr>
        <p:spPr bwMode="auto">
          <a:xfrm>
            <a:off x="3109913" y="649288"/>
            <a:ext cx="1423987" cy="27495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5" name="Rectangle 9"/>
          <p:cNvSpPr>
            <a:spLocks noChangeArrowheads="1"/>
          </p:cNvSpPr>
          <p:nvPr/>
        </p:nvSpPr>
        <p:spPr bwMode="auto">
          <a:xfrm>
            <a:off x="5143500" y="1060450"/>
            <a:ext cx="1562100" cy="22018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6" name="Rectangle 10"/>
          <p:cNvSpPr>
            <a:spLocks noChangeArrowheads="1"/>
          </p:cNvSpPr>
          <p:nvPr/>
        </p:nvSpPr>
        <p:spPr bwMode="auto">
          <a:xfrm>
            <a:off x="5143500" y="3262313"/>
            <a:ext cx="1562100" cy="4810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7" name="Rectangle 11"/>
          <p:cNvSpPr>
            <a:spLocks noChangeArrowheads="1"/>
          </p:cNvSpPr>
          <p:nvPr/>
        </p:nvSpPr>
        <p:spPr bwMode="auto">
          <a:xfrm>
            <a:off x="7110413" y="838200"/>
            <a:ext cx="1220787" cy="12541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8" name="Rectangle 12"/>
          <p:cNvSpPr>
            <a:spLocks noChangeArrowheads="1"/>
          </p:cNvSpPr>
          <p:nvPr/>
        </p:nvSpPr>
        <p:spPr bwMode="auto">
          <a:xfrm>
            <a:off x="7110413" y="2643188"/>
            <a:ext cx="1152525" cy="11668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29" name="Rectangle 13"/>
          <p:cNvSpPr>
            <a:spLocks noChangeArrowheads="1"/>
          </p:cNvSpPr>
          <p:nvPr/>
        </p:nvSpPr>
        <p:spPr bwMode="auto">
          <a:xfrm>
            <a:off x="2703513" y="4498975"/>
            <a:ext cx="1762125" cy="4127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30" name="Rectangle 14"/>
          <p:cNvSpPr>
            <a:spLocks noChangeArrowheads="1"/>
          </p:cNvSpPr>
          <p:nvPr/>
        </p:nvSpPr>
        <p:spPr bwMode="auto">
          <a:xfrm>
            <a:off x="2703513" y="4911725"/>
            <a:ext cx="2020887" cy="4127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31" name="Oval 15"/>
          <p:cNvSpPr>
            <a:spLocks noChangeArrowheads="1"/>
          </p:cNvSpPr>
          <p:nvPr/>
        </p:nvSpPr>
        <p:spPr bwMode="auto">
          <a:xfrm>
            <a:off x="5483225" y="4362450"/>
            <a:ext cx="1152525" cy="481013"/>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32" name="AutoShape 16"/>
          <p:cNvSpPr>
            <a:spLocks noChangeArrowheads="1"/>
          </p:cNvSpPr>
          <p:nvPr/>
        </p:nvSpPr>
        <p:spPr bwMode="auto">
          <a:xfrm>
            <a:off x="4602163" y="1543050"/>
            <a:ext cx="541337" cy="438150"/>
          </a:xfrm>
          <a:prstGeom prst="rightArrow">
            <a:avLst>
              <a:gd name="adj1" fmla="val 50000"/>
              <a:gd name="adj2" fmla="val 308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33" name="AutoShape 17"/>
          <p:cNvSpPr>
            <a:spLocks noChangeArrowheads="1"/>
          </p:cNvSpPr>
          <p:nvPr/>
        </p:nvSpPr>
        <p:spPr bwMode="auto">
          <a:xfrm>
            <a:off x="6705600" y="1543050"/>
            <a:ext cx="404813" cy="274638"/>
          </a:xfrm>
          <a:prstGeom prst="rightArrow">
            <a:avLst>
              <a:gd name="adj1" fmla="val 50000"/>
              <a:gd name="adj2" fmla="val 368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34" name="AutoShape 18"/>
          <p:cNvSpPr>
            <a:spLocks noChangeArrowheads="1"/>
          </p:cNvSpPr>
          <p:nvPr/>
        </p:nvSpPr>
        <p:spPr bwMode="auto">
          <a:xfrm>
            <a:off x="7381875" y="2162175"/>
            <a:ext cx="338138" cy="411163"/>
          </a:xfrm>
          <a:prstGeom prst="downArrow">
            <a:avLst>
              <a:gd name="adj1" fmla="val 50000"/>
              <a:gd name="adj2" fmla="val 3039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35" name="Line 19"/>
          <p:cNvSpPr>
            <a:spLocks noChangeShapeType="1"/>
          </p:cNvSpPr>
          <p:nvPr/>
        </p:nvSpPr>
        <p:spPr bwMode="auto">
          <a:xfrm>
            <a:off x="873125" y="1543050"/>
            <a:ext cx="677863"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36" name="Line 20"/>
          <p:cNvSpPr>
            <a:spLocks noChangeShapeType="1"/>
          </p:cNvSpPr>
          <p:nvPr/>
        </p:nvSpPr>
        <p:spPr bwMode="auto">
          <a:xfrm>
            <a:off x="873125" y="1543050"/>
            <a:ext cx="0" cy="357505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37" name="Line 21"/>
          <p:cNvSpPr>
            <a:spLocks noChangeShapeType="1"/>
          </p:cNvSpPr>
          <p:nvPr/>
        </p:nvSpPr>
        <p:spPr bwMode="auto">
          <a:xfrm>
            <a:off x="873125" y="5118100"/>
            <a:ext cx="162718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38" name="Line 22"/>
          <p:cNvSpPr>
            <a:spLocks noChangeShapeType="1"/>
          </p:cNvSpPr>
          <p:nvPr/>
        </p:nvSpPr>
        <p:spPr bwMode="auto">
          <a:xfrm>
            <a:off x="7653338" y="3811588"/>
            <a:ext cx="0" cy="123825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39" name="Line 23"/>
          <p:cNvSpPr>
            <a:spLocks noChangeShapeType="1"/>
          </p:cNvSpPr>
          <p:nvPr/>
        </p:nvSpPr>
        <p:spPr bwMode="auto">
          <a:xfrm flipH="1" flipV="1">
            <a:off x="4724400" y="5029200"/>
            <a:ext cx="2928938" cy="206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40" name="AutoShape 24"/>
          <p:cNvSpPr>
            <a:spLocks noChangeArrowheads="1"/>
          </p:cNvSpPr>
          <p:nvPr/>
        </p:nvSpPr>
        <p:spPr bwMode="auto">
          <a:xfrm>
            <a:off x="6704013" y="4362450"/>
            <a:ext cx="541337" cy="274638"/>
          </a:xfrm>
          <a:prstGeom prst="leftArrow">
            <a:avLst>
              <a:gd name="adj1" fmla="val 50000"/>
              <a:gd name="adj2" fmla="val 4927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41" name="AutoShape 25"/>
          <p:cNvSpPr>
            <a:spLocks noChangeArrowheads="1"/>
          </p:cNvSpPr>
          <p:nvPr/>
        </p:nvSpPr>
        <p:spPr bwMode="auto">
          <a:xfrm>
            <a:off x="4533900" y="4498975"/>
            <a:ext cx="677863" cy="276225"/>
          </a:xfrm>
          <a:prstGeom prst="leftArrow">
            <a:avLst>
              <a:gd name="adj1" fmla="val 50000"/>
              <a:gd name="adj2" fmla="val 613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42" name="AutoShape 26"/>
          <p:cNvSpPr>
            <a:spLocks noChangeArrowheads="1"/>
          </p:cNvSpPr>
          <p:nvPr/>
        </p:nvSpPr>
        <p:spPr bwMode="auto">
          <a:xfrm>
            <a:off x="5822950" y="3743325"/>
            <a:ext cx="338138" cy="549275"/>
          </a:xfrm>
          <a:prstGeom prst="downArrow">
            <a:avLst>
              <a:gd name="adj1" fmla="val 50000"/>
              <a:gd name="adj2" fmla="val 406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43" name="AutoShape 27"/>
          <p:cNvSpPr>
            <a:spLocks noChangeArrowheads="1"/>
          </p:cNvSpPr>
          <p:nvPr/>
        </p:nvSpPr>
        <p:spPr bwMode="auto">
          <a:xfrm>
            <a:off x="5822950" y="3124200"/>
            <a:ext cx="338138" cy="344488"/>
          </a:xfrm>
          <a:prstGeom prst="downArrow">
            <a:avLst>
              <a:gd name="adj1" fmla="val 50000"/>
              <a:gd name="adj2" fmla="val 254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44" name="Line 28"/>
          <p:cNvSpPr>
            <a:spLocks noChangeShapeType="1"/>
          </p:cNvSpPr>
          <p:nvPr/>
        </p:nvSpPr>
        <p:spPr bwMode="auto">
          <a:xfrm flipV="1">
            <a:off x="4398963" y="3675063"/>
            <a:ext cx="0" cy="75565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45" name="Line 29"/>
          <p:cNvSpPr>
            <a:spLocks noChangeShapeType="1"/>
          </p:cNvSpPr>
          <p:nvPr/>
        </p:nvSpPr>
        <p:spPr bwMode="auto">
          <a:xfrm>
            <a:off x="4398963" y="3675063"/>
            <a:ext cx="67786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46" name="AutoShape 30"/>
          <p:cNvSpPr>
            <a:spLocks noChangeArrowheads="1"/>
          </p:cNvSpPr>
          <p:nvPr/>
        </p:nvSpPr>
        <p:spPr bwMode="auto">
          <a:xfrm>
            <a:off x="2667000" y="717550"/>
            <a:ext cx="442913" cy="196850"/>
          </a:xfrm>
          <a:prstGeom prst="rightArrow">
            <a:avLst>
              <a:gd name="adj1" fmla="val 50000"/>
              <a:gd name="adj2" fmla="val 56250"/>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47" name="AutoShape 31"/>
          <p:cNvSpPr>
            <a:spLocks noChangeArrowheads="1"/>
          </p:cNvSpPr>
          <p:nvPr/>
        </p:nvSpPr>
        <p:spPr bwMode="auto">
          <a:xfrm>
            <a:off x="2590800" y="3124200"/>
            <a:ext cx="519113" cy="152400"/>
          </a:xfrm>
          <a:prstGeom prst="rightArrow">
            <a:avLst>
              <a:gd name="adj1" fmla="val 50000"/>
              <a:gd name="adj2" fmla="val 85156"/>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48" name="AutoShape 32"/>
          <p:cNvSpPr>
            <a:spLocks noChangeArrowheads="1"/>
          </p:cNvSpPr>
          <p:nvPr/>
        </p:nvSpPr>
        <p:spPr bwMode="auto">
          <a:xfrm>
            <a:off x="2667000" y="2643188"/>
            <a:ext cx="442913" cy="176212"/>
          </a:xfrm>
          <a:prstGeom prst="rightArrow">
            <a:avLst>
              <a:gd name="adj1" fmla="val 50000"/>
              <a:gd name="adj2" fmla="val 62838"/>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49" name="AutoShape 33"/>
          <p:cNvSpPr>
            <a:spLocks noChangeArrowheads="1"/>
          </p:cNvSpPr>
          <p:nvPr/>
        </p:nvSpPr>
        <p:spPr bwMode="auto">
          <a:xfrm>
            <a:off x="2667000" y="2162175"/>
            <a:ext cx="442913" cy="123825"/>
          </a:xfrm>
          <a:prstGeom prst="rightArrow">
            <a:avLst>
              <a:gd name="adj1" fmla="val 50000"/>
              <a:gd name="adj2" fmla="val 89423"/>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50" name="AutoShape 34"/>
          <p:cNvSpPr>
            <a:spLocks noChangeArrowheads="1"/>
          </p:cNvSpPr>
          <p:nvPr/>
        </p:nvSpPr>
        <p:spPr bwMode="auto">
          <a:xfrm>
            <a:off x="2743200" y="1679575"/>
            <a:ext cx="366713" cy="149225"/>
          </a:xfrm>
          <a:prstGeom prst="rightArrow">
            <a:avLst>
              <a:gd name="adj1" fmla="val 50000"/>
              <a:gd name="adj2" fmla="val 61436"/>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51" name="AutoShape 35"/>
          <p:cNvSpPr>
            <a:spLocks noChangeArrowheads="1"/>
          </p:cNvSpPr>
          <p:nvPr/>
        </p:nvSpPr>
        <p:spPr bwMode="auto">
          <a:xfrm>
            <a:off x="2743200" y="1198563"/>
            <a:ext cx="366713" cy="173037"/>
          </a:xfrm>
          <a:prstGeom prst="rightArrow">
            <a:avLst>
              <a:gd name="adj1" fmla="val 50000"/>
              <a:gd name="adj2" fmla="val 52982"/>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252" name="Line 36"/>
          <p:cNvSpPr>
            <a:spLocks noChangeShapeType="1"/>
          </p:cNvSpPr>
          <p:nvPr/>
        </p:nvSpPr>
        <p:spPr bwMode="auto">
          <a:xfrm flipH="1">
            <a:off x="1279525" y="4705350"/>
            <a:ext cx="1220788"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53" name="Line 37"/>
          <p:cNvSpPr>
            <a:spLocks noChangeShapeType="1"/>
          </p:cNvSpPr>
          <p:nvPr/>
        </p:nvSpPr>
        <p:spPr bwMode="auto">
          <a:xfrm flipV="1">
            <a:off x="1279525" y="2505075"/>
            <a:ext cx="0" cy="2200275"/>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54" name="Line 38"/>
          <p:cNvSpPr>
            <a:spLocks noChangeShapeType="1"/>
          </p:cNvSpPr>
          <p:nvPr/>
        </p:nvSpPr>
        <p:spPr bwMode="auto">
          <a:xfrm>
            <a:off x="1279525" y="2505075"/>
            <a:ext cx="33813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55" name="Text Box 39"/>
          <p:cNvSpPr txBox="1">
            <a:spLocks noChangeArrowheads="1"/>
          </p:cNvSpPr>
          <p:nvPr/>
        </p:nvSpPr>
        <p:spPr bwMode="auto">
          <a:xfrm>
            <a:off x="1739900" y="635000"/>
            <a:ext cx="7747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600">
                <a:latin typeface="Times New Roman" pitchFamily="18" charset="0"/>
              </a:rPr>
              <a:t>Design</a:t>
            </a:r>
          </a:p>
        </p:txBody>
      </p:sp>
      <p:sp>
        <p:nvSpPr>
          <p:cNvPr id="137256" name="Text Box 40"/>
          <p:cNvSpPr txBox="1">
            <a:spLocks noChangeArrowheads="1"/>
          </p:cNvSpPr>
          <p:nvPr/>
        </p:nvSpPr>
        <p:spPr bwMode="auto">
          <a:xfrm>
            <a:off x="1600200" y="1143000"/>
            <a:ext cx="13176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600">
                <a:latin typeface="Times New Roman" pitchFamily="18" charset="0"/>
              </a:rPr>
              <a:t>Fabrication</a:t>
            </a:r>
          </a:p>
        </p:txBody>
      </p:sp>
      <p:sp>
        <p:nvSpPr>
          <p:cNvPr id="137257" name="Text Box 41"/>
          <p:cNvSpPr txBox="1">
            <a:spLocks noChangeArrowheads="1"/>
          </p:cNvSpPr>
          <p:nvPr/>
        </p:nvSpPr>
        <p:spPr bwMode="auto">
          <a:xfrm>
            <a:off x="1600200" y="1600200"/>
            <a:ext cx="12334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600">
                <a:latin typeface="Times New Roman" pitchFamily="18" charset="0"/>
              </a:rPr>
              <a:t>Installation</a:t>
            </a:r>
          </a:p>
        </p:txBody>
      </p:sp>
      <p:sp>
        <p:nvSpPr>
          <p:cNvPr id="137258" name="Text Box 42"/>
          <p:cNvSpPr txBox="1">
            <a:spLocks noChangeArrowheads="1"/>
          </p:cNvSpPr>
          <p:nvPr/>
        </p:nvSpPr>
        <p:spPr bwMode="auto">
          <a:xfrm>
            <a:off x="1617663" y="2079625"/>
            <a:ext cx="9985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600">
                <a:latin typeface="Times New Roman" pitchFamily="18" charset="0"/>
              </a:rPr>
              <a:t>Operation</a:t>
            </a:r>
          </a:p>
        </p:txBody>
      </p:sp>
      <p:sp>
        <p:nvSpPr>
          <p:cNvPr id="137259" name="Text Box 43"/>
          <p:cNvSpPr txBox="1">
            <a:spLocks noChangeArrowheads="1"/>
          </p:cNvSpPr>
          <p:nvPr/>
        </p:nvSpPr>
        <p:spPr bwMode="auto">
          <a:xfrm>
            <a:off x="1600200" y="2590800"/>
            <a:ext cx="11922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a:latin typeface="Times New Roman" pitchFamily="18" charset="0"/>
              </a:rPr>
              <a:t>Maintenance</a:t>
            </a:r>
          </a:p>
        </p:txBody>
      </p:sp>
      <p:sp>
        <p:nvSpPr>
          <p:cNvPr id="137260" name="Text Box 44"/>
          <p:cNvSpPr txBox="1">
            <a:spLocks noChangeArrowheads="1"/>
          </p:cNvSpPr>
          <p:nvPr/>
        </p:nvSpPr>
        <p:spPr bwMode="auto">
          <a:xfrm>
            <a:off x="1600200" y="3048000"/>
            <a:ext cx="9255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a:latin typeface="Times New Roman" pitchFamily="18" charset="0"/>
              </a:rPr>
              <a:t>Inspection</a:t>
            </a:r>
          </a:p>
        </p:txBody>
      </p:sp>
      <p:sp>
        <p:nvSpPr>
          <p:cNvPr id="137261" name="Text Box 45"/>
          <p:cNvSpPr txBox="1">
            <a:spLocks noChangeArrowheads="1"/>
          </p:cNvSpPr>
          <p:nvPr/>
        </p:nvSpPr>
        <p:spPr bwMode="auto">
          <a:xfrm>
            <a:off x="3048000" y="1524000"/>
            <a:ext cx="1549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600" b="1">
                <a:latin typeface="Times New Roman" pitchFamily="18" charset="0"/>
              </a:rPr>
              <a:t>Plant reliability</a:t>
            </a:r>
          </a:p>
          <a:p>
            <a:pPr algn="ctr" eaLnBrk="1" hangingPunct="1"/>
            <a:r>
              <a:rPr lang="en-US" sz="1600" b="1">
                <a:latin typeface="Times New Roman" pitchFamily="18" charset="0"/>
              </a:rPr>
              <a:t>performance</a:t>
            </a:r>
          </a:p>
        </p:txBody>
      </p:sp>
      <p:sp>
        <p:nvSpPr>
          <p:cNvPr id="137262" name="Text Box 46"/>
          <p:cNvSpPr txBox="1">
            <a:spLocks noChangeArrowheads="1"/>
          </p:cNvSpPr>
          <p:nvPr/>
        </p:nvSpPr>
        <p:spPr bwMode="auto">
          <a:xfrm>
            <a:off x="5105400" y="1295400"/>
            <a:ext cx="1649413"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600" b="1">
                <a:latin typeface="Times New Roman" pitchFamily="18" charset="0"/>
              </a:rPr>
              <a:t>Registration of</a:t>
            </a:r>
          </a:p>
          <a:p>
            <a:pPr algn="ctr" eaLnBrk="1" hangingPunct="1"/>
            <a:r>
              <a:rPr lang="en-US" sz="1600" b="1">
                <a:latin typeface="Times New Roman" pitchFamily="18" charset="0"/>
              </a:rPr>
              <a:t>Failure incidents</a:t>
            </a:r>
          </a:p>
        </p:txBody>
      </p:sp>
      <p:sp>
        <p:nvSpPr>
          <p:cNvPr id="137263" name="Text Box 47"/>
          <p:cNvSpPr txBox="1">
            <a:spLocks noChangeArrowheads="1"/>
          </p:cNvSpPr>
          <p:nvPr/>
        </p:nvSpPr>
        <p:spPr bwMode="auto">
          <a:xfrm>
            <a:off x="5143500" y="2079625"/>
            <a:ext cx="1574800" cy="106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600" b="1">
                <a:latin typeface="Times New Roman" pitchFamily="18" charset="0"/>
              </a:rPr>
              <a:t>    Failures,</a:t>
            </a:r>
          </a:p>
          <a:p>
            <a:pPr algn="ctr" eaLnBrk="1" hangingPunct="1"/>
            <a:r>
              <a:rPr lang="en-US" sz="1600" b="1">
                <a:latin typeface="Times New Roman" pitchFamily="18" charset="0"/>
              </a:rPr>
              <a:t>   Downtime,</a:t>
            </a:r>
          </a:p>
          <a:p>
            <a:pPr algn="ctr" eaLnBrk="1" hangingPunct="1"/>
            <a:r>
              <a:rPr lang="en-US" sz="1600" b="1">
                <a:latin typeface="Times New Roman" pitchFamily="18" charset="0"/>
              </a:rPr>
              <a:t>Production loss,</a:t>
            </a:r>
          </a:p>
          <a:p>
            <a:pPr algn="ctr" eaLnBrk="1" hangingPunct="1"/>
            <a:r>
              <a:rPr lang="en-US" sz="1600" b="1">
                <a:latin typeface="Times New Roman" pitchFamily="18" charset="0"/>
              </a:rPr>
              <a:t> etc</a:t>
            </a:r>
          </a:p>
        </p:txBody>
      </p:sp>
      <p:sp>
        <p:nvSpPr>
          <p:cNvPr id="137264" name="Text Box 48"/>
          <p:cNvSpPr txBox="1">
            <a:spLocks noChangeArrowheads="1"/>
          </p:cNvSpPr>
          <p:nvPr/>
        </p:nvSpPr>
        <p:spPr bwMode="auto">
          <a:xfrm>
            <a:off x="5486400" y="3352800"/>
            <a:ext cx="9858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600" b="1">
                <a:latin typeface="Times New Roman" pitchFamily="18" charset="0"/>
              </a:rPr>
              <a:t>Database</a:t>
            </a:r>
          </a:p>
        </p:txBody>
      </p:sp>
      <p:sp>
        <p:nvSpPr>
          <p:cNvPr id="137265" name="Text Box 49"/>
          <p:cNvSpPr txBox="1">
            <a:spLocks noChangeArrowheads="1"/>
          </p:cNvSpPr>
          <p:nvPr/>
        </p:nvSpPr>
        <p:spPr bwMode="auto">
          <a:xfrm>
            <a:off x="5562600" y="4419600"/>
            <a:ext cx="9969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600" b="1">
                <a:latin typeface="Times New Roman" pitchFamily="18" charset="0"/>
              </a:rPr>
              <a:t>Compare</a:t>
            </a:r>
          </a:p>
        </p:txBody>
      </p:sp>
      <p:sp>
        <p:nvSpPr>
          <p:cNvPr id="137266" name="Text Box 50"/>
          <p:cNvSpPr txBox="1">
            <a:spLocks noChangeArrowheads="1"/>
          </p:cNvSpPr>
          <p:nvPr/>
        </p:nvSpPr>
        <p:spPr bwMode="auto">
          <a:xfrm>
            <a:off x="6826250" y="3890963"/>
            <a:ext cx="874713"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a:latin typeface="Times New Roman" pitchFamily="18" charset="0"/>
              </a:rPr>
              <a:t>Target</a:t>
            </a:r>
          </a:p>
          <a:p>
            <a:pPr algn="ctr" eaLnBrk="1" hangingPunct="1"/>
            <a:r>
              <a:rPr lang="en-US" sz="1400">
                <a:latin typeface="Times New Roman" pitchFamily="18" charset="0"/>
              </a:rPr>
              <a:t>reliability</a:t>
            </a:r>
          </a:p>
        </p:txBody>
      </p:sp>
      <p:sp>
        <p:nvSpPr>
          <p:cNvPr id="137267" name="Text Box 51"/>
          <p:cNvSpPr txBox="1">
            <a:spLocks noChangeArrowheads="1"/>
          </p:cNvSpPr>
          <p:nvPr/>
        </p:nvSpPr>
        <p:spPr bwMode="auto">
          <a:xfrm>
            <a:off x="7086600" y="838200"/>
            <a:ext cx="128905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200" b="1">
                <a:latin typeface="Times New Roman" pitchFamily="18" charset="0"/>
              </a:rPr>
              <a:t>Failure</a:t>
            </a:r>
          </a:p>
          <a:p>
            <a:pPr algn="ctr" eaLnBrk="1" hangingPunct="1"/>
            <a:r>
              <a:rPr lang="en-US" sz="1200" b="1">
                <a:latin typeface="Times New Roman" pitchFamily="18" charset="0"/>
              </a:rPr>
              <a:t>Investigations</a:t>
            </a:r>
          </a:p>
          <a:p>
            <a:pPr algn="ctr" eaLnBrk="1" hangingPunct="1"/>
            <a:r>
              <a:rPr lang="en-US" sz="1200" b="1">
                <a:latin typeface="Times New Roman" pitchFamily="18" charset="0"/>
              </a:rPr>
              <a:t>Nominated people</a:t>
            </a:r>
          </a:p>
          <a:p>
            <a:pPr algn="ctr" eaLnBrk="1" hangingPunct="1"/>
            <a:r>
              <a:rPr lang="en-US" sz="1200" b="1">
                <a:latin typeface="Times New Roman" pitchFamily="18" charset="0"/>
              </a:rPr>
              <a:t>Perform,or lead,</a:t>
            </a:r>
          </a:p>
          <a:p>
            <a:pPr algn="ctr" eaLnBrk="1" hangingPunct="1"/>
            <a:r>
              <a:rPr lang="en-US" sz="1200" b="1">
                <a:latin typeface="Times New Roman" pitchFamily="18" charset="0"/>
              </a:rPr>
              <a:t>investigations</a:t>
            </a:r>
          </a:p>
        </p:txBody>
      </p:sp>
      <p:sp>
        <p:nvSpPr>
          <p:cNvPr id="137268" name="Text Box 52"/>
          <p:cNvSpPr txBox="1">
            <a:spLocks noChangeArrowheads="1"/>
          </p:cNvSpPr>
          <p:nvPr/>
        </p:nvSpPr>
        <p:spPr bwMode="auto">
          <a:xfrm>
            <a:off x="7086600" y="2654300"/>
            <a:ext cx="1214438"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b="1">
                <a:latin typeface="Times New Roman" pitchFamily="18" charset="0"/>
              </a:rPr>
              <a:t>Route causes</a:t>
            </a:r>
          </a:p>
          <a:p>
            <a:pPr algn="ctr" eaLnBrk="1" hangingPunct="1"/>
            <a:r>
              <a:rPr lang="en-US" sz="1400" b="1">
                <a:latin typeface="Times New Roman" pitchFamily="18" charset="0"/>
              </a:rPr>
              <a:t>Proposed</a:t>
            </a:r>
          </a:p>
          <a:p>
            <a:pPr algn="ctr" eaLnBrk="1" hangingPunct="1"/>
            <a:r>
              <a:rPr lang="en-US" sz="1400" b="1">
                <a:latin typeface="Times New Roman" pitchFamily="18" charset="0"/>
              </a:rPr>
              <a:t>Solutions and</a:t>
            </a:r>
          </a:p>
          <a:p>
            <a:pPr algn="ctr" eaLnBrk="1" hangingPunct="1"/>
            <a:r>
              <a:rPr lang="en-US" sz="1400" b="1">
                <a:latin typeface="Times New Roman" pitchFamily="18" charset="0"/>
              </a:rPr>
              <a:t>Failure</a:t>
            </a:r>
          </a:p>
          <a:p>
            <a:pPr algn="ctr" eaLnBrk="1" hangingPunct="1"/>
            <a:r>
              <a:rPr lang="en-US" sz="1400" b="1">
                <a:latin typeface="Times New Roman" pitchFamily="18" charset="0"/>
              </a:rPr>
              <a:t>categories</a:t>
            </a:r>
          </a:p>
        </p:txBody>
      </p:sp>
      <p:sp>
        <p:nvSpPr>
          <p:cNvPr id="137269" name="Text Box 53"/>
          <p:cNvSpPr txBox="1">
            <a:spLocks noChangeArrowheads="1"/>
          </p:cNvSpPr>
          <p:nvPr/>
        </p:nvSpPr>
        <p:spPr bwMode="auto">
          <a:xfrm>
            <a:off x="5740400" y="5103813"/>
            <a:ext cx="1685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a:latin typeface="Times New Roman" pitchFamily="18" charset="0"/>
              </a:rPr>
              <a:t>Individual failures</a:t>
            </a:r>
          </a:p>
        </p:txBody>
      </p:sp>
      <p:sp>
        <p:nvSpPr>
          <p:cNvPr id="137270" name="Text Box 54"/>
          <p:cNvSpPr txBox="1">
            <a:spLocks noChangeArrowheads="1"/>
          </p:cNvSpPr>
          <p:nvPr/>
        </p:nvSpPr>
        <p:spPr bwMode="auto">
          <a:xfrm>
            <a:off x="2667000" y="4495800"/>
            <a:ext cx="1778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atin typeface="Times New Roman" pitchFamily="18" charset="0"/>
              </a:rPr>
              <a:t>Reliability policy</a:t>
            </a:r>
          </a:p>
        </p:txBody>
      </p:sp>
      <p:sp>
        <p:nvSpPr>
          <p:cNvPr id="137271" name="Text Box 55"/>
          <p:cNvSpPr txBox="1">
            <a:spLocks noChangeArrowheads="1"/>
          </p:cNvSpPr>
          <p:nvPr/>
        </p:nvSpPr>
        <p:spPr bwMode="auto">
          <a:xfrm>
            <a:off x="2667000" y="4816475"/>
            <a:ext cx="2173288"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a:latin typeface="Times New Roman" pitchFamily="18" charset="0"/>
              </a:rPr>
              <a:t>Problem register meetings</a:t>
            </a:r>
          </a:p>
          <a:p>
            <a:pPr algn="ctr" eaLnBrk="1" hangingPunct="1"/>
            <a:r>
              <a:rPr lang="en-US" sz="1400">
                <a:latin typeface="Times New Roman" pitchFamily="18" charset="0"/>
              </a:rPr>
              <a:t>Action approval</a:t>
            </a:r>
          </a:p>
        </p:txBody>
      </p:sp>
      <p:sp>
        <p:nvSpPr>
          <p:cNvPr id="137272" name="Text Box 56"/>
          <p:cNvSpPr txBox="1">
            <a:spLocks noChangeArrowheads="1"/>
          </p:cNvSpPr>
          <p:nvPr/>
        </p:nvSpPr>
        <p:spPr bwMode="auto">
          <a:xfrm>
            <a:off x="4586288" y="4038600"/>
            <a:ext cx="915987"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a:latin typeface="Times New Roman" pitchFamily="18" charset="0"/>
              </a:rPr>
              <a:t>Collective</a:t>
            </a:r>
          </a:p>
          <a:p>
            <a:pPr algn="ctr" eaLnBrk="1" hangingPunct="1"/>
            <a:r>
              <a:rPr lang="en-US" sz="1400">
                <a:latin typeface="Times New Roman" pitchFamily="18" charset="0"/>
              </a:rPr>
              <a:t>failures</a:t>
            </a:r>
          </a:p>
        </p:txBody>
      </p:sp>
      <p:sp>
        <p:nvSpPr>
          <p:cNvPr id="137273" name="Text Box 57"/>
          <p:cNvSpPr txBox="1">
            <a:spLocks noChangeArrowheads="1"/>
          </p:cNvSpPr>
          <p:nvPr/>
        </p:nvSpPr>
        <p:spPr bwMode="auto">
          <a:xfrm>
            <a:off x="3048000" y="3606800"/>
            <a:ext cx="141922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400">
                <a:latin typeface="Times New Roman" pitchFamily="18" charset="0"/>
              </a:rPr>
              <a:t>           Agreed</a:t>
            </a:r>
          </a:p>
          <a:p>
            <a:pPr eaLnBrk="1" hangingPunct="1"/>
            <a:r>
              <a:rPr lang="en-US" sz="1400">
                <a:latin typeface="Times New Roman" pitchFamily="18" charset="0"/>
              </a:rPr>
              <a:t>Categorisation</a:t>
            </a:r>
          </a:p>
          <a:p>
            <a:pPr eaLnBrk="1" hangingPunct="1"/>
            <a:r>
              <a:rPr lang="en-US" sz="1400">
                <a:latin typeface="Times New Roman" pitchFamily="18" charset="0"/>
              </a:rPr>
              <a:t>And follow-up</a:t>
            </a:r>
          </a:p>
          <a:p>
            <a:pPr eaLnBrk="1" hangingPunct="1"/>
            <a:r>
              <a:rPr lang="en-US" sz="1400">
                <a:latin typeface="Times New Roman" pitchFamily="18" charset="0"/>
              </a:rPr>
              <a:t>           actions</a:t>
            </a:r>
          </a:p>
        </p:txBody>
      </p:sp>
      <p:sp>
        <p:nvSpPr>
          <p:cNvPr id="137274" name="Text Box 58"/>
          <p:cNvSpPr txBox="1">
            <a:spLocks noChangeArrowheads="1"/>
          </p:cNvSpPr>
          <p:nvPr/>
        </p:nvSpPr>
        <p:spPr bwMode="auto">
          <a:xfrm>
            <a:off x="1333500" y="3684588"/>
            <a:ext cx="164782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a:latin typeface="Times New Roman" pitchFamily="18" charset="0"/>
              </a:rPr>
              <a:t>Actions in response</a:t>
            </a:r>
          </a:p>
          <a:p>
            <a:pPr algn="ctr" eaLnBrk="1" hangingPunct="1"/>
            <a:r>
              <a:rPr lang="en-US" sz="1400">
                <a:latin typeface="Times New Roman" pitchFamily="18" charset="0"/>
              </a:rPr>
              <a:t>To collective reliability</a:t>
            </a:r>
          </a:p>
          <a:p>
            <a:pPr algn="ctr" eaLnBrk="1" hangingPunct="1"/>
            <a:r>
              <a:rPr lang="en-US" sz="1400">
                <a:latin typeface="Times New Roman" pitchFamily="18" charset="0"/>
              </a:rPr>
              <a:t>trends</a:t>
            </a:r>
          </a:p>
        </p:txBody>
      </p:sp>
      <p:sp>
        <p:nvSpPr>
          <p:cNvPr id="137275" name="Line 59"/>
          <p:cNvSpPr>
            <a:spLocks noChangeShapeType="1"/>
          </p:cNvSpPr>
          <p:nvPr/>
        </p:nvSpPr>
        <p:spPr bwMode="auto">
          <a:xfrm>
            <a:off x="533400" y="304800"/>
            <a:ext cx="800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76" name="Line 60"/>
          <p:cNvSpPr>
            <a:spLocks noChangeShapeType="1"/>
          </p:cNvSpPr>
          <p:nvPr/>
        </p:nvSpPr>
        <p:spPr bwMode="auto">
          <a:xfrm>
            <a:off x="8534400" y="304800"/>
            <a:ext cx="0" cy="56388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7629" name="Line 61"/>
          <p:cNvSpPr>
            <a:spLocks noChangeShapeType="1"/>
          </p:cNvSpPr>
          <p:nvPr/>
        </p:nvSpPr>
        <p:spPr bwMode="auto">
          <a:xfrm flipH="1">
            <a:off x="533400" y="5943600"/>
            <a:ext cx="800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78" name="Line 62"/>
          <p:cNvSpPr>
            <a:spLocks noChangeShapeType="1"/>
          </p:cNvSpPr>
          <p:nvPr/>
        </p:nvSpPr>
        <p:spPr bwMode="auto">
          <a:xfrm>
            <a:off x="533400" y="304800"/>
            <a:ext cx="0" cy="56388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79" name="Text Box 63"/>
          <p:cNvSpPr txBox="1">
            <a:spLocks noChangeArrowheads="1"/>
          </p:cNvSpPr>
          <p:nvPr/>
        </p:nvSpPr>
        <p:spPr bwMode="auto">
          <a:xfrm>
            <a:off x="2689225" y="5380038"/>
            <a:ext cx="20780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600" b="1">
                <a:latin typeface="Times New Roman" pitchFamily="18" charset="0"/>
              </a:rPr>
              <a:t>Management controls</a:t>
            </a:r>
          </a:p>
        </p:txBody>
      </p:sp>
      <p:sp>
        <p:nvSpPr>
          <p:cNvPr id="137280" name="Text Box 64"/>
          <p:cNvSpPr txBox="1">
            <a:spLocks noChangeArrowheads="1"/>
          </p:cNvSpPr>
          <p:nvPr/>
        </p:nvSpPr>
        <p:spPr bwMode="auto">
          <a:xfrm>
            <a:off x="655638" y="5265738"/>
            <a:ext cx="17716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a:latin typeface="Times New Roman" pitchFamily="18" charset="0"/>
              </a:rPr>
              <a:t>Actions in response to</a:t>
            </a:r>
          </a:p>
          <a:p>
            <a:pPr algn="ctr" eaLnBrk="1" hangingPunct="1"/>
            <a:r>
              <a:rPr lang="en-US" sz="1400">
                <a:latin typeface="Times New Roman" pitchFamily="18" charset="0"/>
              </a:rPr>
              <a:t>individual failures</a:t>
            </a:r>
          </a:p>
        </p:txBody>
      </p:sp>
      <p:sp>
        <p:nvSpPr>
          <p:cNvPr id="237633" name="Text Box 65"/>
          <p:cNvSpPr txBox="1">
            <a:spLocks noChangeArrowheads="1"/>
          </p:cNvSpPr>
          <p:nvPr/>
        </p:nvSpPr>
        <p:spPr bwMode="auto">
          <a:xfrm>
            <a:off x="457200" y="6096000"/>
            <a:ext cx="82010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sz="2400" b="1">
                <a:solidFill>
                  <a:srgbClr val="FFFF00"/>
                </a:solidFill>
                <a:effectLst>
                  <a:outerShdw blurRad="38100" dist="38100" dir="2700000" algn="tl">
                    <a:srgbClr val="000000"/>
                  </a:outerShdw>
                </a:effectLst>
                <a:latin typeface="Arial" charset="0"/>
              </a:rPr>
              <a:t>Overall model for closed-loop control of plant reliability</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7629"/>
                                        </p:tgtEl>
                                        <p:attrNameLst>
                                          <p:attrName>style.visibility</p:attrName>
                                        </p:attrNameLst>
                                      </p:cBhvr>
                                      <p:to>
                                        <p:strVal val="visible"/>
                                      </p:to>
                                    </p:set>
                                    <p:animEffect transition="in" filter="box(out)">
                                      <p:cBhvr>
                                        <p:cTn id="7" dur="1000"/>
                                        <p:tgtEl>
                                          <p:spTgt spid="237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37633"/>
                                        </p:tgtEl>
                                        <p:attrNameLst>
                                          <p:attrName>style.visibility</p:attrName>
                                        </p:attrNameLst>
                                      </p:cBhvr>
                                      <p:to>
                                        <p:strVal val="visible"/>
                                      </p:to>
                                    </p:set>
                                    <p:anim calcmode="lin" valueType="num">
                                      <p:cBhvr additive="base">
                                        <p:cTn id="12" dur="1000" fill="hold"/>
                                        <p:tgtEl>
                                          <p:spTgt spid="237633"/>
                                        </p:tgtEl>
                                        <p:attrNameLst>
                                          <p:attrName>ppt_x</p:attrName>
                                        </p:attrNameLst>
                                      </p:cBhvr>
                                      <p:tavLst>
                                        <p:tav tm="0">
                                          <p:val>
                                            <p:strVal val="#ppt_x"/>
                                          </p:val>
                                        </p:tav>
                                        <p:tav tm="100000">
                                          <p:val>
                                            <p:strVal val="#ppt_x"/>
                                          </p:val>
                                        </p:tav>
                                      </p:tavLst>
                                    </p:anim>
                                    <p:anim calcmode="lin" valueType="num">
                                      <p:cBhvr additive="base">
                                        <p:cTn id="13" dur="1000" fill="hold"/>
                                        <p:tgtEl>
                                          <p:spTgt spid="2376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29" grpId="0" animBg="1"/>
      <p:bldP spid="23763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sz="3800" smtClean="0">
                <a:solidFill>
                  <a:srgbClr val="33CC33"/>
                </a:solidFill>
                <a:latin typeface="Impact" pitchFamily="34" charset="0"/>
              </a:rPr>
              <a:t>Nothing is Forever</a:t>
            </a:r>
            <a:r>
              <a:rPr lang="hi-IN" sz="3800" smtClean="0">
                <a:solidFill>
                  <a:schemeClr val="folHlink"/>
                </a:solidFill>
              </a:rPr>
              <a:t> </a:t>
            </a:r>
            <a:endParaRPr lang="en-US" sz="3800" smtClean="0">
              <a:solidFill>
                <a:schemeClr val="folHlink"/>
              </a:solidFill>
            </a:endParaRPr>
          </a:p>
        </p:txBody>
      </p:sp>
      <p:sp>
        <p:nvSpPr>
          <p:cNvPr id="72707" name="Rectangle 3"/>
          <p:cNvSpPr>
            <a:spLocks noGrp="1" noChangeArrowheads="1"/>
          </p:cNvSpPr>
          <p:nvPr>
            <p:ph type="body" idx="1"/>
          </p:nvPr>
        </p:nvSpPr>
        <p:spPr>
          <a:xfrm>
            <a:off x="457200" y="1447800"/>
            <a:ext cx="8229600" cy="4149725"/>
          </a:xfrm>
        </p:spPr>
        <p:txBody>
          <a:bodyPr/>
          <a:lstStyle/>
          <a:p>
            <a:pPr eaLnBrk="1" hangingPunct="1">
              <a:lnSpc>
                <a:spcPct val="90000"/>
              </a:lnSpc>
              <a:defRPr/>
            </a:pPr>
            <a:endParaRPr lang="en-US" b="1" smtClean="0"/>
          </a:p>
          <a:p>
            <a:pPr eaLnBrk="1" hangingPunct="1">
              <a:lnSpc>
                <a:spcPct val="90000"/>
              </a:lnSpc>
              <a:defRPr/>
            </a:pPr>
            <a:r>
              <a:rPr lang="en-US" b="1" smtClean="0">
                <a:latin typeface="Times New Roman" pitchFamily="18" charset="0"/>
              </a:rPr>
              <a:t>Because the causes of corrosion are often complex - it is dangerous to assume today's solution will hold forever. </a:t>
            </a:r>
          </a:p>
          <a:p>
            <a:pPr eaLnBrk="1" hangingPunct="1">
              <a:lnSpc>
                <a:spcPct val="90000"/>
              </a:lnSpc>
              <a:defRPr/>
            </a:pPr>
            <a:r>
              <a:rPr lang="en-US" b="1" smtClean="0">
                <a:latin typeface="Times New Roman" pitchFamily="18" charset="0"/>
              </a:rPr>
              <a:t>This is especially true of oil &amp; gas production where reservoir conditions change continuously throughout the life of the field.</a:t>
            </a:r>
            <a:r>
              <a:rPr lang="en-US" smtClean="0">
                <a:latin typeface="Times New Roman" pitchFamily="18" charset="0"/>
              </a:rPr>
              <a:t> </a:t>
            </a:r>
          </a:p>
        </p:txBody>
      </p:sp>
    </p:spTree>
  </p:cSld>
  <p:clrMapOvr>
    <a:masterClrMapping/>
  </p:clrMapOvr>
  <p:transition spd="slow">
    <p:cover dir="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mtClean="0">
                <a:solidFill>
                  <a:srgbClr val="33CC33"/>
                </a:solidFill>
                <a:latin typeface="Impact" pitchFamily="34" charset="0"/>
              </a:rPr>
              <a:t>Nothing is Forever</a:t>
            </a:r>
          </a:p>
        </p:txBody>
      </p:sp>
      <p:sp>
        <p:nvSpPr>
          <p:cNvPr id="73731" name="Rectangle 3"/>
          <p:cNvSpPr>
            <a:spLocks noGrp="1" noChangeArrowheads="1"/>
          </p:cNvSpPr>
          <p:nvPr>
            <p:ph type="body" idx="1"/>
          </p:nvPr>
        </p:nvSpPr>
        <p:spPr>
          <a:xfrm>
            <a:off x="457200" y="1600200"/>
            <a:ext cx="8229600" cy="4876800"/>
          </a:xfrm>
        </p:spPr>
        <p:txBody>
          <a:bodyPr/>
          <a:lstStyle/>
          <a:p>
            <a:pPr eaLnBrk="1" hangingPunct="1">
              <a:lnSpc>
                <a:spcPct val="90000"/>
              </a:lnSpc>
              <a:buFont typeface="Wingdings" pitchFamily="2" charset="2"/>
              <a:buNone/>
              <a:defRPr/>
            </a:pPr>
            <a:r>
              <a:rPr lang="en-US" sz="2400" b="1" smtClean="0"/>
              <a:t>    When you have established an understanding and taken control it is not time to relax. </a:t>
            </a:r>
          </a:p>
          <a:p>
            <a:pPr eaLnBrk="1" hangingPunct="1">
              <a:lnSpc>
                <a:spcPct val="90000"/>
              </a:lnSpc>
              <a:buFont typeface="Wingdings" pitchFamily="2" charset="2"/>
              <a:buNone/>
              <a:defRPr/>
            </a:pPr>
            <a:endParaRPr lang="en-US" sz="2400" b="1" smtClean="0"/>
          </a:p>
          <a:p>
            <a:pPr eaLnBrk="1" hangingPunct="1">
              <a:lnSpc>
                <a:spcPct val="90000"/>
              </a:lnSpc>
              <a:buFont typeface="Wingdings" pitchFamily="2" charset="2"/>
              <a:buNone/>
              <a:defRPr/>
            </a:pPr>
            <a:r>
              <a:rPr lang="en-US" sz="2400" b="1" smtClean="0"/>
              <a:t>    Solutions must be validated by continued testing and changes must be anticipated. Keep the monitoring programme in place, properly maintained and fully functional</a:t>
            </a:r>
          </a:p>
          <a:p>
            <a:pPr eaLnBrk="1" hangingPunct="1">
              <a:lnSpc>
                <a:spcPct val="90000"/>
              </a:lnSpc>
              <a:buFont typeface="Wingdings" pitchFamily="2" charset="2"/>
              <a:buNone/>
              <a:defRPr/>
            </a:pPr>
            <a:endParaRPr lang="en-US" sz="2400" b="1" smtClean="0"/>
          </a:p>
          <a:p>
            <a:pPr eaLnBrk="1" hangingPunct="1">
              <a:lnSpc>
                <a:spcPct val="90000"/>
              </a:lnSpc>
              <a:buFont typeface="Wingdings" pitchFamily="2" charset="2"/>
              <a:buNone/>
              <a:defRPr/>
            </a:pPr>
            <a:r>
              <a:rPr lang="en-US" sz="2400" b="1" smtClean="0"/>
              <a:t>            Be prepared to experiment a little !!!</a:t>
            </a:r>
          </a:p>
          <a:p>
            <a:pPr eaLnBrk="1" hangingPunct="1">
              <a:lnSpc>
                <a:spcPct val="90000"/>
              </a:lnSpc>
              <a:buFont typeface="Wingdings" pitchFamily="2" charset="2"/>
              <a:buNone/>
              <a:defRPr/>
            </a:pPr>
            <a:endParaRPr lang="en-US" sz="2400" b="1" smtClean="0"/>
          </a:p>
          <a:p>
            <a:pPr eaLnBrk="1" hangingPunct="1">
              <a:lnSpc>
                <a:spcPct val="90000"/>
              </a:lnSpc>
              <a:buFont typeface="Wingdings" pitchFamily="2" charset="2"/>
              <a:buNone/>
              <a:defRPr/>
            </a:pPr>
            <a:r>
              <a:rPr lang="en-US" sz="2400" b="1" smtClean="0"/>
              <a:t>    If corrosion rates are stable at one location, why not move the equipment somewhere else for a while?</a:t>
            </a:r>
            <a:r>
              <a:rPr lang="hi-IN" sz="2400" smtClean="0"/>
              <a:t> </a:t>
            </a:r>
            <a:endParaRPr lang="en-US" sz="2400" smtClean="0"/>
          </a:p>
        </p:txBody>
      </p:sp>
    </p:spTree>
  </p:cSld>
  <p:clrMapOvr>
    <a:masterClrMapping/>
  </p:clrMapOvr>
  <p:transition spd="slow">
    <p:cover dir="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b="1" smtClean="0">
                <a:solidFill>
                  <a:schemeClr val="accent1"/>
                </a:solidFill>
              </a:rPr>
              <a:t>Nothing is Forever</a:t>
            </a:r>
          </a:p>
        </p:txBody>
      </p:sp>
      <p:sp>
        <p:nvSpPr>
          <p:cNvPr id="74755" name="Rectangle 3"/>
          <p:cNvSpPr>
            <a:spLocks noGrp="1" noChangeArrowheads="1"/>
          </p:cNvSpPr>
          <p:nvPr>
            <p:ph type="body" idx="1"/>
          </p:nvPr>
        </p:nvSpPr>
        <p:spPr/>
        <p:txBody>
          <a:bodyPr/>
          <a:lstStyle/>
          <a:p>
            <a:pPr eaLnBrk="1" hangingPunct="1">
              <a:defRPr/>
            </a:pPr>
            <a:endParaRPr lang="en-US" b="1" smtClean="0"/>
          </a:p>
          <a:p>
            <a:pPr eaLnBrk="1" hangingPunct="1">
              <a:defRPr/>
            </a:pPr>
            <a:endParaRPr lang="en-US" b="1" smtClean="0"/>
          </a:p>
          <a:p>
            <a:pPr algn="ctr" eaLnBrk="1" hangingPunct="1">
              <a:buFont typeface="Wingdings" pitchFamily="2" charset="2"/>
              <a:buNone/>
              <a:defRPr/>
            </a:pPr>
            <a:r>
              <a:rPr lang="en-US" sz="4000" b="1" smtClean="0">
                <a:latin typeface="Times New Roman" pitchFamily="18" charset="0"/>
              </a:rPr>
              <a:t>Remember that to maintain continuous improvement requires us to keep asking questions about the system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3000" fill="hold"/>
                                        <p:tgtEl>
                                          <p:spTgt spid="74754"/>
                                        </p:tgtEl>
                                        <p:attrNameLst>
                                          <p:attrName>ppt_w</p:attrName>
                                        </p:attrNameLst>
                                      </p:cBhvr>
                                      <p:tavLst>
                                        <p:tav tm="0">
                                          <p:val>
                                            <p:strVal val="#ppt_w*0.70"/>
                                          </p:val>
                                        </p:tav>
                                        <p:tav tm="100000">
                                          <p:val>
                                            <p:strVal val="#ppt_w"/>
                                          </p:val>
                                        </p:tav>
                                      </p:tavLst>
                                    </p:anim>
                                    <p:anim calcmode="lin" valueType="num">
                                      <p:cBhvr>
                                        <p:cTn id="8" dur="3000" fill="hold"/>
                                        <p:tgtEl>
                                          <p:spTgt spid="74754"/>
                                        </p:tgtEl>
                                        <p:attrNameLst>
                                          <p:attrName>ppt_h</p:attrName>
                                        </p:attrNameLst>
                                      </p:cBhvr>
                                      <p:tavLst>
                                        <p:tav tm="0">
                                          <p:val>
                                            <p:strVal val="#ppt_h"/>
                                          </p:val>
                                        </p:tav>
                                        <p:tav tm="100000">
                                          <p:val>
                                            <p:strVal val="#ppt_h"/>
                                          </p:val>
                                        </p:tav>
                                      </p:tavLst>
                                    </p:anim>
                                    <p:animEffect transition="in" filter="fade">
                                      <p:cBhvr>
                                        <p:cTn id="9" dur="3000"/>
                                        <p:tgtEl>
                                          <p:spTgt spid="747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74755">
                                            <p:txEl>
                                              <p:pRg st="2" end="2"/>
                                            </p:txEl>
                                          </p:spTgt>
                                        </p:tgtEl>
                                        <p:attrNameLst>
                                          <p:attrName>style.visibility</p:attrName>
                                        </p:attrNameLst>
                                      </p:cBhvr>
                                      <p:to>
                                        <p:strVal val="visible"/>
                                      </p:to>
                                    </p:set>
                                    <p:animEffect transition="in" filter="box(out)">
                                      <p:cBhvr>
                                        <p:cTn id="14" dur="30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What Is Corrosion Monitoring?</a:t>
            </a:r>
          </a:p>
        </p:txBody>
      </p:sp>
      <p:sp>
        <p:nvSpPr>
          <p:cNvPr id="7171" name="Rectangle 3"/>
          <p:cNvSpPr>
            <a:spLocks noGrp="1" noChangeArrowheads="1"/>
          </p:cNvSpPr>
          <p:nvPr>
            <p:ph type="body" idx="1"/>
          </p:nvPr>
        </p:nvSpPr>
        <p:spPr/>
        <p:txBody>
          <a:bodyPr/>
          <a:lstStyle/>
          <a:p>
            <a:pPr eaLnBrk="1" hangingPunct="1">
              <a:defRPr/>
            </a:pPr>
            <a:r>
              <a:rPr lang="en-US" smtClean="0">
                <a:latin typeface="Times New Roman" pitchFamily="18" charset="0"/>
              </a:rPr>
              <a:t>The special techniques introduction is especially true for continuous processes, where internal corrosion may advance at a rapid rate and lead to catastrophic failure long before traditional "inspection" can detect it. </a:t>
            </a:r>
            <a:endParaRPr lang="hi-IN" smtClean="0">
              <a:latin typeface="Times New Roman" pitchFamily="18" charset="0"/>
            </a:endParaRPr>
          </a:p>
          <a:p>
            <a:pPr eaLnBrk="1" hangingPunct="1">
              <a:defRPr/>
            </a:pPr>
            <a:r>
              <a:rPr lang="en-US" smtClean="0">
                <a:latin typeface="Times New Roman" pitchFamily="18" charset="0"/>
              </a:rPr>
              <a:t>Corrosion Monitoring has therefore, come to be associated mainly with internal corrosion of process equipment</a:t>
            </a:r>
          </a:p>
        </p:txBody>
      </p:sp>
    </p:spTree>
  </p:cSld>
  <p:clrMapOvr>
    <a:masterClrMapping/>
  </p:clrMapOvr>
  <p:transition spd="slow">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39825"/>
          </a:xfrm>
        </p:spPr>
        <p:txBody>
          <a:bodyPr/>
          <a:lstStyle/>
          <a:p>
            <a:pPr eaLnBrk="1" hangingPunct="1">
              <a:defRPr/>
            </a:pPr>
            <a:r>
              <a:rPr lang="en-US" smtClean="0">
                <a:solidFill>
                  <a:srgbClr val="00FF00"/>
                </a:solidFill>
                <a:latin typeface="Impact" pitchFamily="34" charset="0"/>
              </a:rPr>
              <a:t>Why monitor?</a:t>
            </a:r>
          </a:p>
        </p:txBody>
      </p:sp>
      <p:sp>
        <p:nvSpPr>
          <p:cNvPr id="9219" name="Rectangle 3"/>
          <p:cNvSpPr>
            <a:spLocks noGrp="1" noChangeArrowheads="1"/>
          </p:cNvSpPr>
          <p:nvPr>
            <p:ph type="body" idx="1"/>
          </p:nvPr>
        </p:nvSpPr>
        <p:spPr>
          <a:xfrm>
            <a:off x="457200" y="1371600"/>
            <a:ext cx="8229600" cy="4530725"/>
          </a:xfrm>
        </p:spPr>
        <p:txBody>
          <a:bodyPr/>
          <a:lstStyle/>
          <a:p>
            <a:pPr eaLnBrk="1" hangingPunct="1">
              <a:defRPr/>
            </a:pPr>
            <a:r>
              <a:rPr lang="en-US" smtClean="0">
                <a:latin typeface="Times New Roman" pitchFamily="18" charset="0"/>
              </a:rPr>
              <a:t>Corrosion is not an isolated phenomenon</a:t>
            </a:r>
            <a:endParaRPr lang="hi-IN" smtClean="0">
              <a:latin typeface="Times New Roman" pitchFamily="18" charset="0"/>
            </a:endParaRPr>
          </a:p>
          <a:p>
            <a:pPr eaLnBrk="1" hangingPunct="1">
              <a:defRPr/>
            </a:pPr>
            <a:r>
              <a:rPr lang="en-US" smtClean="0">
                <a:latin typeface="Times New Roman" pitchFamily="18" charset="0"/>
              </a:rPr>
              <a:t>It is a natural process that attacks any material, particularly metals, under the right conditions</a:t>
            </a:r>
          </a:p>
          <a:p>
            <a:pPr eaLnBrk="1" hangingPunct="1">
              <a:defRPr/>
            </a:pPr>
            <a:r>
              <a:rPr lang="en-US" smtClean="0">
                <a:latin typeface="Times New Roman" pitchFamily="18" charset="0"/>
              </a:rPr>
              <a:t>However carefully a process plant is designed and the materials of construction selected - the risk of corrosion is only reduced</a:t>
            </a:r>
            <a:endParaRPr lang="hi-IN" smtClean="0">
              <a:latin typeface="Times New Roman" pitchFamily="18" charset="0"/>
            </a:endParaRPr>
          </a:p>
          <a:p>
            <a:pPr eaLnBrk="1" hangingPunct="1">
              <a:defRPr/>
            </a:pPr>
            <a:r>
              <a:rPr lang="en-US" smtClean="0">
                <a:latin typeface="Times New Roman" pitchFamily="18" charset="0"/>
              </a:rPr>
              <a:t>Experience tells us, often with horrific consequences, that it is never eliminated</a:t>
            </a:r>
          </a:p>
          <a:p>
            <a:pPr eaLnBrk="1" hangingPunct="1">
              <a:buFont typeface="Wingdings" pitchFamily="2" charset="2"/>
              <a:buNone/>
              <a:defRPr/>
            </a:pPr>
            <a:endParaRPr lang="en-US" smtClean="0">
              <a:latin typeface="Times New Roman" pitchFamily="18" charset="0"/>
            </a:endParaRPr>
          </a:p>
        </p:txBody>
      </p:sp>
    </p:spTree>
  </p:cSld>
  <p:clrMapOvr>
    <a:masterClrMapping/>
  </p:clrMapOvr>
  <p:transition spd="slow">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Why monitor?</a:t>
            </a:r>
          </a:p>
        </p:txBody>
      </p:sp>
      <p:sp>
        <p:nvSpPr>
          <p:cNvPr id="11267" name="Rectangle 3"/>
          <p:cNvSpPr>
            <a:spLocks noGrp="1" noChangeArrowheads="1"/>
          </p:cNvSpPr>
          <p:nvPr>
            <p:ph type="body" idx="1"/>
          </p:nvPr>
        </p:nvSpPr>
        <p:spPr/>
        <p:txBody>
          <a:bodyPr/>
          <a:lstStyle/>
          <a:p>
            <a:pPr eaLnBrk="1" hangingPunct="1">
              <a:lnSpc>
                <a:spcPct val="90000"/>
              </a:lnSpc>
              <a:defRPr/>
            </a:pPr>
            <a:r>
              <a:rPr lang="en-US" smtClean="0">
                <a:latin typeface="Times New Roman" pitchFamily="18" charset="0"/>
                <a:ea typeface="Mangal" pitchFamily="2"/>
                <a:cs typeface="Mangal" pitchFamily="2"/>
              </a:rPr>
              <a:t>Failures due to corrosion can be costly to repair </a:t>
            </a:r>
            <a:endParaRPr lang="hi-IN" smtClean="0">
              <a:latin typeface="Times New Roman" pitchFamily="18" charset="0"/>
              <a:ea typeface="Mangal" pitchFamily="2"/>
              <a:cs typeface="Mangal" pitchFamily="2"/>
            </a:endParaRPr>
          </a:p>
          <a:p>
            <a:pPr eaLnBrk="1" hangingPunct="1">
              <a:lnSpc>
                <a:spcPct val="90000"/>
              </a:lnSpc>
              <a:defRPr/>
            </a:pPr>
            <a:r>
              <a:rPr lang="en-US" smtClean="0">
                <a:latin typeface="Times New Roman" pitchFamily="18" charset="0"/>
                <a:ea typeface="Mangal" pitchFamily="2"/>
                <a:cs typeface="Mangal" pitchFamily="2"/>
              </a:rPr>
              <a:t>Costly in terms of lost or contaminated product </a:t>
            </a:r>
            <a:endParaRPr lang="hi-IN" smtClean="0">
              <a:latin typeface="Times New Roman" pitchFamily="18" charset="0"/>
              <a:ea typeface="Mangal" pitchFamily="2"/>
              <a:cs typeface="Mangal" pitchFamily="2"/>
            </a:endParaRPr>
          </a:p>
          <a:p>
            <a:pPr eaLnBrk="1" hangingPunct="1">
              <a:lnSpc>
                <a:spcPct val="90000"/>
              </a:lnSpc>
              <a:defRPr/>
            </a:pPr>
            <a:r>
              <a:rPr lang="en-US" smtClean="0">
                <a:latin typeface="Times New Roman" pitchFamily="18" charset="0"/>
                <a:ea typeface="Mangal" pitchFamily="2"/>
                <a:cs typeface="Mangal" pitchFamily="2"/>
              </a:rPr>
              <a:t>Costly in terms of pollution and environmental damage</a:t>
            </a:r>
            <a:r>
              <a:rPr lang="en-US" b="1" smtClean="0">
                <a:ea typeface="Mangal" pitchFamily="2"/>
                <a:cs typeface="Mangal" pitchFamily="2"/>
              </a:rPr>
              <a:t> </a:t>
            </a:r>
            <a:r>
              <a:rPr lang="hi-IN" b="1" smtClean="0">
                <a:ea typeface="Mangal" pitchFamily="2"/>
                <a:cs typeface="Mangal" pitchFamily="2"/>
              </a:rPr>
              <a:t>            </a:t>
            </a:r>
          </a:p>
          <a:p>
            <a:pPr eaLnBrk="1" hangingPunct="1">
              <a:lnSpc>
                <a:spcPct val="90000"/>
              </a:lnSpc>
              <a:buFont typeface="Wingdings" pitchFamily="2" charset="2"/>
              <a:buNone/>
              <a:defRPr/>
            </a:pPr>
            <a:r>
              <a:rPr lang="en-US" sz="2000" b="1" smtClean="0">
                <a:ea typeface="Mangal" pitchFamily="2"/>
                <a:cs typeface="Mangal" pitchFamily="2"/>
              </a:rPr>
              <a:t>     </a:t>
            </a:r>
            <a:r>
              <a:rPr lang="en-US" sz="2000" b="1" smtClean="0">
                <a:latin typeface="Times New Roman" pitchFamily="18" charset="0"/>
                <a:ea typeface="Mangal" pitchFamily="2"/>
                <a:cs typeface="Mangal" pitchFamily="2"/>
              </a:rPr>
              <a:t>(This in turn may result in fines or closure of the installation)</a:t>
            </a:r>
          </a:p>
          <a:p>
            <a:pPr eaLnBrk="1" hangingPunct="1">
              <a:lnSpc>
                <a:spcPct val="90000"/>
              </a:lnSpc>
              <a:buFont typeface="Wingdings" pitchFamily="2" charset="2"/>
              <a:buNone/>
              <a:defRPr/>
            </a:pPr>
            <a:r>
              <a:rPr lang="en-US" b="1" smtClean="0">
                <a:ea typeface="Mangal" pitchFamily="2"/>
                <a:cs typeface="Mangal" pitchFamily="2"/>
              </a:rPr>
              <a:t>                                </a:t>
            </a:r>
            <a:r>
              <a:rPr lang="en-US" smtClean="0">
                <a:effectLst/>
                <a:latin typeface="Times New Roman" pitchFamily="18" charset="0"/>
                <a:ea typeface="Mangal" pitchFamily="2"/>
                <a:cs typeface="Mangal" pitchFamily="2"/>
              </a:rPr>
              <a:t>and</a:t>
            </a:r>
            <a:endParaRPr lang="hi-IN" smtClean="0">
              <a:effectLst/>
              <a:latin typeface="Times New Roman" pitchFamily="18" charset="0"/>
              <a:ea typeface="Mangal" pitchFamily="2"/>
              <a:cs typeface="Mangal" pitchFamily="2"/>
            </a:endParaRPr>
          </a:p>
          <a:p>
            <a:pPr eaLnBrk="1" hangingPunct="1">
              <a:lnSpc>
                <a:spcPct val="90000"/>
              </a:lnSpc>
              <a:defRPr/>
            </a:pPr>
            <a:r>
              <a:rPr lang="en-US" smtClean="0">
                <a:effectLst/>
                <a:latin typeface="Times New Roman" pitchFamily="18" charset="0"/>
                <a:ea typeface="Mangal" pitchFamily="2"/>
                <a:cs typeface="Mangal" pitchFamily="2"/>
              </a:rPr>
              <a:t>Ultimately it may be costly in terms of human safety</a:t>
            </a:r>
            <a:r>
              <a:rPr lang="en-US" smtClean="0">
                <a:effectLst/>
                <a:latin typeface="Times New Roman" pitchFamily="18" charset="0"/>
              </a:rPr>
              <a:t> </a:t>
            </a:r>
          </a:p>
        </p:txBody>
      </p:sp>
    </p:spTree>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Why monitor?</a:t>
            </a:r>
          </a:p>
        </p:txBody>
      </p:sp>
      <p:sp>
        <p:nvSpPr>
          <p:cNvPr id="19459" name="Rectangle 3"/>
          <p:cNvSpPr>
            <a:spLocks noGrp="1" noChangeArrowheads="1"/>
          </p:cNvSpPr>
          <p:nvPr>
            <p:ph type="body" idx="1"/>
          </p:nvPr>
        </p:nvSpPr>
        <p:spPr/>
        <p:txBody>
          <a:bodyPr/>
          <a:lstStyle/>
          <a:p>
            <a:pPr eaLnBrk="1" hangingPunct="1"/>
            <a:r>
              <a:rPr lang="en-US" smtClean="0">
                <a:effectLst/>
                <a:latin typeface="Times New Roman" pitchFamily="18" charset="0"/>
              </a:rPr>
              <a:t>Fear of corrosion can result in over-design or selection of materials - which are not otherwise ideal</a:t>
            </a:r>
            <a:endParaRPr lang="hi-IN" smtClean="0">
              <a:effectLst/>
              <a:latin typeface="Times New Roman" pitchFamily="18" charset="0"/>
            </a:endParaRPr>
          </a:p>
          <a:p>
            <a:pPr eaLnBrk="1" hangingPunct="1"/>
            <a:r>
              <a:rPr lang="en-US" smtClean="0">
                <a:effectLst/>
                <a:latin typeface="Times New Roman" pitchFamily="18" charset="0"/>
              </a:rPr>
              <a:t>Addition to capital cost make Projects commercially unattractive or unfeasible </a:t>
            </a:r>
            <a:endParaRPr lang="hi-IN" smtClean="0">
              <a:effectLst/>
              <a:latin typeface="Times New Roman" pitchFamily="18" charset="0"/>
            </a:endParaRPr>
          </a:p>
          <a:p>
            <a:pPr eaLnBrk="1" hangingPunct="1">
              <a:buFont typeface="Wingdings" pitchFamily="2" charset="2"/>
              <a:buNone/>
            </a:pPr>
            <a:r>
              <a:rPr lang="en-US" smtClean="0">
                <a:effectLst/>
                <a:latin typeface="Times New Roman" pitchFamily="18" charset="0"/>
              </a:rPr>
              <a:t>                                  </a:t>
            </a:r>
            <a:r>
              <a:rPr lang="en-US" sz="2400" smtClean="0">
                <a:effectLst/>
                <a:latin typeface="Times New Roman" pitchFamily="18" charset="0"/>
              </a:rPr>
              <a:t>So that</a:t>
            </a:r>
            <a:endParaRPr lang="hi-IN" sz="2400" smtClean="0">
              <a:effectLst/>
              <a:latin typeface="Times New Roman" pitchFamily="18" charset="0"/>
            </a:endParaRPr>
          </a:p>
          <a:p>
            <a:pPr eaLnBrk="1" hangingPunct="1">
              <a:buFont typeface="Wingdings" pitchFamily="2" charset="2"/>
              <a:buNone/>
            </a:pPr>
            <a:r>
              <a:rPr lang="en-US" smtClean="0">
                <a:solidFill>
                  <a:schemeClr val="hlink"/>
                </a:solidFill>
                <a:effectLst/>
                <a:latin typeface="Times New Roman" pitchFamily="18" charset="0"/>
              </a:rPr>
              <a:t>Ultra-safe design alone is not a correct response</a:t>
            </a:r>
          </a:p>
        </p:txBody>
      </p:sp>
    </p:spTree>
  </p:cSld>
  <p:clrMapOvr>
    <a:masterClrMapping/>
  </p:clrMapOvr>
  <p:transition spd="slow">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Why monitor?</a:t>
            </a:r>
          </a:p>
        </p:txBody>
      </p:sp>
      <p:sp>
        <p:nvSpPr>
          <p:cNvPr id="13315" name="Rectangle 3"/>
          <p:cNvSpPr>
            <a:spLocks noGrp="1" noChangeArrowheads="1"/>
          </p:cNvSpPr>
          <p:nvPr>
            <p:ph type="body" idx="1"/>
          </p:nvPr>
        </p:nvSpPr>
        <p:spPr/>
        <p:txBody>
          <a:bodyPr/>
          <a:lstStyle/>
          <a:p>
            <a:pPr eaLnBrk="1" hangingPunct="1">
              <a:lnSpc>
                <a:spcPct val="90000"/>
              </a:lnSpc>
              <a:defRPr/>
            </a:pPr>
            <a:r>
              <a:rPr lang="en-US" sz="2800" smtClean="0">
                <a:latin typeface="Times New Roman" pitchFamily="18" charset="0"/>
              </a:rPr>
              <a:t>Corrosion monitoring can be used as a pro-active tool to assist with operating the plant in a more effective way </a:t>
            </a:r>
            <a:endParaRPr lang="hi-IN" sz="2800" smtClean="0">
              <a:latin typeface="Times New Roman" pitchFamily="18" charset="0"/>
            </a:endParaRPr>
          </a:p>
          <a:p>
            <a:pPr eaLnBrk="1" hangingPunct="1">
              <a:lnSpc>
                <a:spcPct val="90000"/>
              </a:lnSpc>
              <a:buFont typeface="Wingdings" pitchFamily="2" charset="2"/>
              <a:buNone/>
              <a:defRPr/>
            </a:pPr>
            <a:r>
              <a:rPr lang="en-US" sz="2800" smtClean="0">
                <a:latin typeface="Times New Roman" pitchFamily="18" charset="0"/>
              </a:rPr>
              <a:t>                                 </a:t>
            </a:r>
            <a:r>
              <a:rPr lang="en-US" sz="1800" smtClean="0">
                <a:latin typeface="Times New Roman" pitchFamily="18" charset="0"/>
              </a:rPr>
              <a:t>Thereby </a:t>
            </a:r>
            <a:endParaRPr lang="hi-IN" sz="1800" smtClean="0">
              <a:latin typeface="Times New Roman" pitchFamily="18" charset="0"/>
            </a:endParaRPr>
          </a:p>
          <a:p>
            <a:pPr eaLnBrk="1" hangingPunct="1">
              <a:lnSpc>
                <a:spcPct val="90000"/>
              </a:lnSpc>
              <a:defRPr/>
            </a:pPr>
            <a:r>
              <a:rPr lang="en-US" sz="2800" smtClean="0">
                <a:latin typeface="Times New Roman" pitchFamily="18" charset="0"/>
              </a:rPr>
              <a:t>Prolonging life and gaining optimum throughput</a:t>
            </a:r>
          </a:p>
          <a:p>
            <a:pPr eaLnBrk="1" hangingPunct="1">
              <a:lnSpc>
                <a:spcPct val="90000"/>
              </a:lnSpc>
              <a:buFont typeface="Wingdings" pitchFamily="2" charset="2"/>
              <a:buNone/>
              <a:defRPr/>
            </a:pPr>
            <a:endParaRPr lang="en-US" sz="2800" smtClean="0">
              <a:latin typeface="Times New Roman" pitchFamily="18" charset="0"/>
            </a:endParaRPr>
          </a:p>
          <a:p>
            <a:pPr eaLnBrk="1" hangingPunct="1">
              <a:lnSpc>
                <a:spcPct val="90000"/>
              </a:lnSpc>
              <a:defRPr/>
            </a:pPr>
            <a:r>
              <a:rPr lang="en-US" sz="2800" smtClean="0">
                <a:latin typeface="Times New Roman" pitchFamily="18" charset="0"/>
              </a:rPr>
              <a:t>Most operators seek to solve corrosion problems by using some form of chemical treatment (say: cooling water treatment) in conjunction with careful materials selection</a:t>
            </a:r>
          </a:p>
          <a:p>
            <a:pPr eaLnBrk="1" hangingPunct="1">
              <a:lnSpc>
                <a:spcPct val="90000"/>
              </a:lnSpc>
              <a:defRPr/>
            </a:pPr>
            <a:endParaRPr lang="en-US" sz="2800" smtClean="0">
              <a:latin typeface="Times New Roman" pitchFamily="18" charset="0"/>
            </a:endParaRPr>
          </a:p>
        </p:txBody>
      </p:sp>
    </p:spTree>
  </p:cSld>
  <p:clrMapOvr>
    <a:masterClrMapping/>
  </p:clrMapOvr>
  <p:transition spd="slow">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Why monitor?</a:t>
            </a:r>
          </a:p>
        </p:txBody>
      </p:sp>
      <p:sp>
        <p:nvSpPr>
          <p:cNvPr id="15363" name="Rectangle 3"/>
          <p:cNvSpPr>
            <a:spLocks noGrp="1" noChangeArrowheads="1"/>
          </p:cNvSpPr>
          <p:nvPr>
            <p:ph type="body" idx="1"/>
          </p:nvPr>
        </p:nvSpPr>
        <p:spPr/>
        <p:txBody>
          <a:bodyPr/>
          <a:lstStyle/>
          <a:p>
            <a:pPr algn="ctr" eaLnBrk="1" hangingPunct="1">
              <a:buFont typeface="Wingdings" pitchFamily="2" charset="2"/>
              <a:buNone/>
              <a:defRPr/>
            </a:pPr>
            <a:r>
              <a:rPr lang="en-US" sz="2800" smtClean="0">
                <a:latin typeface="Times New Roman" pitchFamily="18" charset="0"/>
              </a:rPr>
              <a:t>In each case a fine balance must be                          found between</a:t>
            </a:r>
            <a:endParaRPr lang="hi-IN" sz="2800" smtClean="0">
              <a:latin typeface="Times New Roman" pitchFamily="18" charset="0"/>
            </a:endParaRPr>
          </a:p>
          <a:p>
            <a:pPr eaLnBrk="1" hangingPunct="1">
              <a:defRPr/>
            </a:pPr>
            <a:r>
              <a:rPr lang="en-US" sz="2800" smtClean="0">
                <a:latin typeface="Times New Roman" pitchFamily="18" charset="0"/>
              </a:rPr>
              <a:t>The cost of treatment</a:t>
            </a:r>
          </a:p>
          <a:p>
            <a:pPr eaLnBrk="1" hangingPunct="1">
              <a:defRPr/>
            </a:pPr>
            <a:r>
              <a:rPr lang="en-US" sz="2800" smtClean="0">
                <a:latin typeface="Times New Roman" pitchFamily="18" charset="0"/>
              </a:rPr>
              <a:t>The rate of plant deterioration and</a:t>
            </a:r>
          </a:p>
          <a:p>
            <a:pPr eaLnBrk="1" hangingPunct="1">
              <a:defRPr/>
            </a:pPr>
            <a:r>
              <a:rPr lang="en-US" sz="2800" smtClean="0">
                <a:latin typeface="Times New Roman" pitchFamily="18" charset="0"/>
              </a:rPr>
              <a:t>The rate of production</a:t>
            </a:r>
            <a:endParaRPr lang="hi-IN" sz="2800" smtClean="0">
              <a:latin typeface="Times New Roman" pitchFamily="18" charset="0"/>
            </a:endParaRPr>
          </a:p>
          <a:p>
            <a:pPr eaLnBrk="1" hangingPunct="1">
              <a:buFont typeface="Wingdings" pitchFamily="2" charset="2"/>
              <a:buNone/>
              <a:defRPr/>
            </a:pPr>
            <a:r>
              <a:rPr lang="en-US" sz="2800" smtClean="0">
                <a:latin typeface="Times New Roman" pitchFamily="18" charset="0"/>
              </a:rPr>
              <a:t>                       </a:t>
            </a:r>
            <a:r>
              <a:rPr lang="en-US" sz="2000" smtClean="0">
                <a:latin typeface="Times New Roman" pitchFamily="18" charset="0"/>
              </a:rPr>
              <a:t>to meet</a:t>
            </a:r>
            <a:r>
              <a:rPr lang="en-US" sz="2800" smtClean="0">
                <a:latin typeface="Times New Roman" pitchFamily="18" charset="0"/>
              </a:rPr>
              <a:t> </a:t>
            </a:r>
            <a:r>
              <a:rPr lang="hi-IN" sz="2800" smtClean="0">
                <a:latin typeface="Times New Roman" pitchFamily="18" charset="0"/>
              </a:rPr>
              <a:t> </a:t>
            </a:r>
            <a:endParaRPr lang="en-US" sz="2800" smtClean="0">
              <a:latin typeface="Times New Roman" pitchFamily="18" charset="0"/>
            </a:endParaRPr>
          </a:p>
          <a:p>
            <a:pPr eaLnBrk="1" hangingPunct="1">
              <a:defRPr/>
            </a:pPr>
            <a:r>
              <a:rPr lang="en-US" sz="2800" smtClean="0">
                <a:latin typeface="Times New Roman" pitchFamily="18" charset="0"/>
              </a:rPr>
              <a:t>Business objective</a:t>
            </a:r>
            <a:r>
              <a:rPr lang="en-US" smtClean="0"/>
              <a:t> </a:t>
            </a:r>
          </a:p>
        </p:txBody>
      </p:sp>
    </p:spTree>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ctrTitle"/>
          </p:nvPr>
        </p:nvSpPr>
        <p:spPr>
          <a:xfrm>
            <a:off x="609600" y="152400"/>
            <a:ext cx="7772400" cy="1470025"/>
          </a:xfrm>
        </p:spPr>
        <p:txBody>
          <a:bodyPr/>
          <a:lstStyle/>
          <a:p>
            <a:pPr eaLnBrk="1" hangingPunct="1">
              <a:defRPr/>
            </a:pPr>
            <a:r>
              <a:rPr lang="en-US" smtClean="0">
                <a:solidFill>
                  <a:srgbClr val="00FF00"/>
                </a:solidFill>
                <a:latin typeface="Impact" pitchFamily="34" charset="0"/>
              </a:rPr>
              <a:t>Corrosion Monitoring</a:t>
            </a:r>
          </a:p>
        </p:txBody>
      </p:sp>
      <p:sp>
        <p:nvSpPr>
          <p:cNvPr id="245763" name="Rectangle 3"/>
          <p:cNvSpPr>
            <a:spLocks noGrp="1" noChangeArrowheads="1"/>
          </p:cNvSpPr>
          <p:nvPr>
            <p:ph type="subTitle" idx="1"/>
          </p:nvPr>
        </p:nvSpPr>
        <p:spPr>
          <a:xfrm>
            <a:off x="533400" y="1524000"/>
            <a:ext cx="8077200" cy="5105400"/>
          </a:xfrm>
        </p:spPr>
        <p:txBody>
          <a:bodyPr/>
          <a:lstStyle/>
          <a:p>
            <a:pPr eaLnBrk="1" hangingPunct="1">
              <a:defRPr/>
            </a:pPr>
            <a:endParaRPr lang="en-US" smtClean="0">
              <a:latin typeface="Times New Roman" pitchFamily="18" charset="0"/>
            </a:endParaRPr>
          </a:p>
          <a:p>
            <a:pPr eaLnBrk="1" hangingPunct="1">
              <a:defRPr/>
            </a:pPr>
            <a:r>
              <a:rPr lang="en-US" sz="3600" smtClean="0">
                <a:latin typeface="Times New Roman" pitchFamily="18" charset="0"/>
              </a:rPr>
              <a:t>Plant operation efficiency requires the relative costs of initial investment and maintenance are balanced against the increased environmental needs and the costs of reliability, plant stream days and down time.</a:t>
            </a:r>
          </a:p>
        </p:txBody>
      </p:sp>
    </p:spTree>
  </p:cSld>
  <p:clrMapOvr>
    <a:masterClrMapping/>
  </p:clrMapOvr>
  <p:transition spd="slow">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solidFill>
                  <a:srgbClr val="00FF00"/>
                </a:solidFill>
                <a:latin typeface="Impact" pitchFamily="34" charset="0"/>
              </a:rPr>
              <a:t>Why monitor?</a:t>
            </a:r>
          </a:p>
        </p:txBody>
      </p:sp>
      <p:sp>
        <p:nvSpPr>
          <p:cNvPr id="16387" name="Rectangle 3"/>
          <p:cNvSpPr>
            <a:spLocks noGrp="1" noChangeArrowheads="1"/>
          </p:cNvSpPr>
          <p:nvPr>
            <p:ph type="body" idx="1"/>
          </p:nvPr>
        </p:nvSpPr>
        <p:spPr/>
        <p:txBody>
          <a:bodyPr/>
          <a:lstStyle/>
          <a:p>
            <a:pPr eaLnBrk="1" hangingPunct="1">
              <a:defRPr/>
            </a:pPr>
            <a:endParaRPr lang="en-US" sz="2800" dirty="0" smtClean="0">
              <a:latin typeface="Times New Roman" pitchFamily="18" charset="0"/>
            </a:endParaRPr>
          </a:p>
          <a:p>
            <a:pPr eaLnBrk="1" hangingPunct="1">
              <a:defRPr/>
            </a:pPr>
            <a:r>
              <a:rPr lang="en-US" sz="2800" dirty="0" smtClean="0">
                <a:latin typeface="Times New Roman" pitchFamily="18" charset="0"/>
              </a:rPr>
              <a:t>Corrosion Monitoring is a key tool to Advice </a:t>
            </a:r>
            <a:r>
              <a:rPr lang="hi-IN" sz="2800" dirty="0" smtClean="0">
                <a:latin typeface="Times New Roman" pitchFamily="18" charset="0"/>
              </a:rPr>
              <a:t> </a:t>
            </a:r>
          </a:p>
          <a:p>
            <a:pPr eaLnBrk="1" hangingPunct="1">
              <a:buFont typeface="Wingdings" pitchFamily="2" charset="2"/>
              <a:buNone/>
              <a:defRPr/>
            </a:pPr>
            <a:r>
              <a:rPr lang="en-US" sz="2800" dirty="0" smtClean="0">
                <a:latin typeface="Times New Roman" pitchFamily="18" charset="0"/>
              </a:rPr>
              <a:t>  -</a:t>
            </a:r>
            <a:r>
              <a:rPr lang="en-US" sz="2800" dirty="0" smtClean="0">
                <a:solidFill>
                  <a:schemeClr val="folHlink"/>
                </a:solidFill>
                <a:latin typeface="Times New Roman" pitchFamily="18" charset="0"/>
              </a:rPr>
              <a:t>When to treat and what the corrosion rate will be in any given mode of operation</a:t>
            </a:r>
          </a:p>
          <a:p>
            <a:pPr eaLnBrk="1" hangingPunct="1">
              <a:buFont typeface="Wingdings" pitchFamily="2" charset="2"/>
              <a:buNone/>
              <a:defRPr/>
            </a:pPr>
            <a:endParaRPr lang="hi-IN" sz="2800" dirty="0" smtClean="0">
              <a:solidFill>
                <a:schemeClr val="folHlink"/>
              </a:solidFill>
              <a:latin typeface="Times New Roman" pitchFamily="18" charset="0"/>
            </a:endParaRPr>
          </a:p>
          <a:p>
            <a:pPr eaLnBrk="1" hangingPunct="1">
              <a:defRPr/>
            </a:pPr>
            <a:r>
              <a:rPr lang="en-US" sz="2800" dirty="0" smtClean="0">
                <a:latin typeface="Times New Roman" pitchFamily="18" charset="0"/>
              </a:rPr>
              <a:t>This is information that can drive a continuous improvement process</a:t>
            </a:r>
          </a:p>
        </p:txBody>
      </p:sp>
    </p:spTree>
  </p:cSld>
  <p:clrMapOvr>
    <a:masterClrMapping/>
  </p:clrMapOvr>
  <p:transition spd="slow">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3800" b="1" dirty="0" smtClean="0">
                <a:solidFill>
                  <a:srgbClr val="00FF00"/>
                </a:solidFill>
              </a:rPr>
              <a:t>Corrosion Monitoring Techniques</a:t>
            </a:r>
            <a:r>
              <a:rPr lang="hi-IN" sz="3800" dirty="0" smtClean="0"/>
              <a:t> </a:t>
            </a:r>
            <a:endParaRPr lang="en-US" sz="3800" dirty="0" smtClean="0"/>
          </a:p>
        </p:txBody>
      </p:sp>
      <p:sp>
        <p:nvSpPr>
          <p:cNvPr id="8195" name="Rectangle 3"/>
          <p:cNvSpPr>
            <a:spLocks noGrp="1" noChangeArrowheads="1"/>
          </p:cNvSpPr>
          <p:nvPr>
            <p:ph type="body" idx="1"/>
          </p:nvPr>
        </p:nvSpPr>
        <p:spPr/>
        <p:txBody>
          <a:bodyPr/>
          <a:lstStyle/>
          <a:p>
            <a:pPr algn="ctr" eaLnBrk="1" hangingPunct="1">
              <a:buFont typeface="Wingdings" pitchFamily="2" charset="2"/>
              <a:buNone/>
              <a:defRPr/>
            </a:pPr>
            <a:r>
              <a:rPr lang="en-US" dirty="0" smtClean="0"/>
              <a:t>   </a:t>
            </a:r>
          </a:p>
          <a:p>
            <a:pPr algn="ctr" eaLnBrk="1" hangingPunct="1">
              <a:buFont typeface="Wingdings" pitchFamily="2" charset="2"/>
              <a:buNone/>
              <a:defRPr/>
            </a:pPr>
            <a:r>
              <a:rPr lang="en-US" dirty="0" smtClean="0">
                <a:latin typeface="Times New Roman" pitchFamily="18" charset="0"/>
              </a:rPr>
              <a:t>The range of available monitoring  techniques is wide, but for the simplicity it can be broadly be categorized</a:t>
            </a:r>
            <a:r>
              <a:rPr lang="en-US" dirty="0" smtClean="0"/>
              <a:t> </a:t>
            </a:r>
            <a:r>
              <a:rPr lang="en-US" dirty="0" smtClean="0">
                <a:latin typeface="Times New Roman" pitchFamily="18" charset="0"/>
              </a:rPr>
              <a:t>as </a:t>
            </a:r>
          </a:p>
          <a:p>
            <a:pPr algn="ctr" eaLnBrk="1" hangingPunct="1">
              <a:buFont typeface="Wingdings" pitchFamily="2" charset="2"/>
              <a:buNone/>
              <a:defRPr/>
            </a:pPr>
            <a:endParaRPr lang="en-US" dirty="0" smtClean="0">
              <a:latin typeface="Times New Roman" pitchFamily="18" charset="0"/>
            </a:endParaRPr>
          </a:p>
          <a:p>
            <a:pPr algn="ctr" eaLnBrk="1" hangingPunct="1">
              <a:buFont typeface="Wingdings" pitchFamily="2" charset="2"/>
              <a:buNone/>
              <a:defRPr/>
            </a:pPr>
            <a:r>
              <a:rPr lang="en-US" dirty="0" smtClean="0">
                <a:latin typeface="Times New Roman" pitchFamily="18" charset="0"/>
              </a:rPr>
              <a:t>   </a:t>
            </a:r>
            <a:r>
              <a:rPr lang="en-US" b="1" dirty="0" smtClean="0">
                <a:latin typeface="Times New Roman" pitchFamily="18" charset="0"/>
              </a:rPr>
              <a:t>Direct and Indirect</a:t>
            </a:r>
          </a:p>
        </p:txBody>
      </p:sp>
    </p:spTree>
  </p:cSld>
  <p:clrMapOvr>
    <a:masterClrMapping/>
  </p:clrMapOvr>
  <p:transition spd="slow">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r>
              <a:rPr lang="hi-IN" sz="3800" smtClean="0"/>
              <a:t> </a:t>
            </a:r>
            <a:endParaRPr lang="en-US" sz="3800" smtClean="0"/>
          </a:p>
        </p:txBody>
      </p:sp>
      <p:sp>
        <p:nvSpPr>
          <p:cNvPr id="17411" name="Rectangle 3"/>
          <p:cNvSpPr>
            <a:spLocks noGrp="1" noChangeArrowheads="1"/>
          </p:cNvSpPr>
          <p:nvPr>
            <p:ph type="body" idx="1"/>
          </p:nvPr>
        </p:nvSpPr>
        <p:spPr/>
        <p:txBody>
          <a:bodyPr/>
          <a:lstStyle/>
          <a:p>
            <a:pPr algn="ctr" eaLnBrk="1" hangingPunct="1">
              <a:buFont typeface="Wingdings" pitchFamily="2" charset="2"/>
              <a:buNone/>
              <a:defRPr/>
            </a:pPr>
            <a:r>
              <a:rPr lang="en-US" sz="2800" b="1" dirty="0" smtClean="0">
                <a:latin typeface="Times New Roman" pitchFamily="18" charset="0"/>
              </a:rPr>
              <a:t>Direct techniques </a:t>
            </a:r>
            <a:endParaRPr lang="en-US" sz="2800" b="1" dirty="0" smtClean="0">
              <a:latin typeface="Times New Roman" pitchFamily="18" charset="0"/>
              <a:hlinkClick r:id="rId3"/>
            </a:endParaRPr>
          </a:p>
          <a:p>
            <a:pPr eaLnBrk="1" hangingPunct="1">
              <a:buClr>
                <a:srgbClr val="33CCFF"/>
              </a:buClr>
              <a:buSzTx/>
              <a:buFont typeface="Wingdings" pitchFamily="2" charset="2"/>
              <a:buChar char="ü"/>
              <a:defRPr/>
            </a:pPr>
            <a:r>
              <a:rPr lang="en-US" sz="2800" dirty="0" smtClean="0">
                <a:solidFill>
                  <a:srgbClr val="33CCFF"/>
                </a:solidFill>
                <a:latin typeface="Times New Roman" pitchFamily="18" charset="0"/>
                <a:hlinkClick r:id="rId3"/>
              </a:rPr>
              <a:t>Corrosion Coupons</a:t>
            </a:r>
            <a:r>
              <a:rPr lang="en-US" sz="2800" dirty="0" smtClean="0">
                <a:solidFill>
                  <a:srgbClr val="33CCFF"/>
                </a:solidFill>
                <a:latin typeface="Times New Roman" pitchFamily="18" charset="0"/>
              </a:rPr>
              <a:t> </a:t>
            </a:r>
            <a:r>
              <a:rPr lang="en-US" sz="2800" i="1" dirty="0" smtClean="0">
                <a:solidFill>
                  <a:srgbClr val="33CCFF"/>
                </a:solidFill>
                <a:latin typeface="Times New Roman" pitchFamily="18" charset="0"/>
              </a:rPr>
              <a:t>(intrusive)</a:t>
            </a:r>
            <a:endParaRPr lang="en-US" sz="2800" dirty="0" smtClean="0">
              <a:solidFill>
                <a:srgbClr val="33CCFF"/>
              </a:solidFill>
              <a:latin typeface="Times New Roman" pitchFamily="18" charset="0"/>
              <a:hlinkClick r:id="rId4"/>
            </a:endParaRPr>
          </a:p>
          <a:p>
            <a:pPr eaLnBrk="1" hangingPunct="1">
              <a:buClr>
                <a:srgbClr val="33CCFF"/>
              </a:buClr>
              <a:buSzTx/>
              <a:buFont typeface="Wingdings" pitchFamily="2" charset="2"/>
              <a:buChar char="ü"/>
              <a:defRPr/>
            </a:pPr>
            <a:r>
              <a:rPr lang="en-US" sz="2800" dirty="0" smtClean="0">
                <a:solidFill>
                  <a:srgbClr val="33CCFF"/>
                </a:solidFill>
                <a:latin typeface="Times New Roman" pitchFamily="18" charset="0"/>
                <a:hlinkClick r:id="rId4"/>
              </a:rPr>
              <a:t>Electrical Resistance (ER)</a:t>
            </a:r>
            <a:r>
              <a:rPr lang="en-US" sz="2800" i="1" dirty="0" smtClean="0">
                <a:solidFill>
                  <a:srgbClr val="33CCFF"/>
                </a:solidFill>
                <a:latin typeface="Times New Roman" pitchFamily="18" charset="0"/>
              </a:rPr>
              <a:t> (intrusive)</a:t>
            </a:r>
            <a:r>
              <a:rPr lang="en-US" sz="2800" dirty="0" smtClean="0">
                <a:solidFill>
                  <a:srgbClr val="33CCFF"/>
                </a:solidFill>
                <a:latin typeface="Times New Roman" pitchFamily="18" charset="0"/>
              </a:rPr>
              <a:t> </a:t>
            </a:r>
            <a:endParaRPr lang="en-US" sz="2800" dirty="0" smtClean="0">
              <a:solidFill>
                <a:srgbClr val="33CCFF"/>
              </a:solidFill>
              <a:latin typeface="Times New Roman" pitchFamily="18" charset="0"/>
              <a:hlinkClick r:id="rId5"/>
            </a:endParaRPr>
          </a:p>
          <a:p>
            <a:pPr eaLnBrk="1" hangingPunct="1">
              <a:defRPr/>
            </a:pPr>
            <a:r>
              <a:rPr lang="en-US" sz="2800" dirty="0" smtClean="0">
                <a:latin typeface="Times New Roman" pitchFamily="18" charset="0"/>
                <a:hlinkClick r:id="rId5"/>
              </a:rPr>
              <a:t>Inductive Resistance Probes</a:t>
            </a:r>
            <a:r>
              <a:rPr lang="en-US" sz="2800" dirty="0" smtClean="0">
                <a:latin typeface="Times New Roman" pitchFamily="18" charset="0"/>
              </a:rPr>
              <a:t> </a:t>
            </a:r>
            <a:r>
              <a:rPr lang="en-US" sz="2800" i="1" dirty="0" smtClean="0">
                <a:latin typeface="Times New Roman" pitchFamily="18" charset="0"/>
              </a:rPr>
              <a:t>(intrusive)</a:t>
            </a:r>
            <a:r>
              <a:rPr lang="en-US" sz="2800" dirty="0" smtClean="0">
                <a:latin typeface="Times New Roman" pitchFamily="18" charset="0"/>
              </a:rPr>
              <a:t> </a:t>
            </a:r>
            <a:endParaRPr lang="en-US" sz="2800" dirty="0" smtClean="0">
              <a:latin typeface="Times New Roman" pitchFamily="18" charset="0"/>
              <a:hlinkClick r:id="rId6"/>
            </a:endParaRPr>
          </a:p>
          <a:p>
            <a:pPr eaLnBrk="1" hangingPunct="1">
              <a:buClr>
                <a:srgbClr val="33CCFF"/>
              </a:buClr>
              <a:buSzTx/>
              <a:buFont typeface="Wingdings" pitchFamily="2" charset="2"/>
              <a:buChar char="ü"/>
              <a:defRPr/>
            </a:pPr>
            <a:r>
              <a:rPr lang="en-US" sz="2800" dirty="0" smtClean="0">
                <a:solidFill>
                  <a:srgbClr val="33CCFF"/>
                </a:solidFill>
                <a:latin typeface="Times New Roman" pitchFamily="18" charset="0"/>
                <a:hlinkClick r:id="rId6"/>
              </a:rPr>
              <a:t>Linear Polarization Resistance (LPR)</a:t>
            </a:r>
            <a:r>
              <a:rPr lang="en-US" sz="2800" dirty="0" smtClean="0">
                <a:solidFill>
                  <a:srgbClr val="33CCFF"/>
                </a:solidFill>
                <a:latin typeface="Times New Roman" pitchFamily="18" charset="0"/>
              </a:rPr>
              <a:t> </a:t>
            </a:r>
            <a:r>
              <a:rPr lang="en-US" sz="2800" i="1" dirty="0" smtClean="0">
                <a:solidFill>
                  <a:srgbClr val="33CCFF"/>
                </a:solidFill>
                <a:latin typeface="Times New Roman" pitchFamily="18" charset="0"/>
              </a:rPr>
              <a:t>(intrusive)</a:t>
            </a:r>
            <a:r>
              <a:rPr lang="en-US" sz="2800" dirty="0" smtClean="0">
                <a:solidFill>
                  <a:srgbClr val="33CCFF"/>
                </a:solidFill>
                <a:latin typeface="Times New Roman" pitchFamily="18" charset="0"/>
              </a:rPr>
              <a:t> </a:t>
            </a:r>
            <a:endParaRPr lang="en-US" sz="2800" dirty="0" smtClean="0">
              <a:solidFill>
                <a:srgbClr val="33CCFF"/>
              </a:solidFill>
              <a:latin typeface="Times New Roman" pitchFamily="18" charset="0"/>
              <a:hlinkClick r:id="rId7"/>
            </a:endParaRPr>
          </a:p>
          <a:p>
            <a:pPr eaLnBrk="1" hangingPunct="1">
              <a:defRPr/>
            </a:pPr>
            <a:r>
              <a:rPr lang="en-US" sz="2800" dirty="0" smtClean="0">
                <a:latin typeface="Times New Roman" pitchFamily="18" charset="0"/>
                <a:hlinkClick r:id="rId7"/>
              </a:rPr>
              <a:t>Electrochemical Impedance Spectroscopy (EIS)</a:t>
            </a:r>
            <a:r>
              <a:rPr lang="en-US" sz="2800" dirty="0" smtClean="0">
                <a:latin typeface="Times New Roman" pitchFamily="18" charset="0"/>
              </a:rPr>
              <a:t> </a:t>
            </a:r>
            <a:r>
              <a:rPr lang="en-US" sz="2800" i="1" dirty="0" smtClean="0">
                <a:latin typeface="Times New Roman" pitchFamily="18" charset="0"/>
              </a:rPr>
              <a:t>(intrusive)</a:t>
            </a:r>
            <a:r>
              <a:rPr lang="en-US" sz="2800" dirty="0" smtClean="0">
                <a:latin typeface="Times New Roman" pitchFamily="18" charset="0"/>
              </a:rPr>
              <a:t> </a:t>
            </a:r>
            <a:endParaRPr lang="en-US" sz="2800" dirty="0" smtClean="0">
              <a:latin typeface="Times New Roman" pitchFamily="18" charset="0"/>
              <a:hlinkClick r:id="rId8"/>
            </a:endParaRPr>
          </a:p>
          <a:p>
            <a:pPr eaLnBrk="1" hangingPunct="1">
              <a:defRPr/>
            </a:pPr>
            <a:r>
              <a:rPr lang="en-US" sz="2800" dirty="0" smtClean="0">
                <a:latin typeface="Times New Roman" pitchFamily="18" charset="0"/>
                <a:hlinkClick r:id="rId8"/>
              </a:rPr>
              <a:t>Electrochemical frequency modulation</a:t>
            </a:r>
            <a:r>
              <a:rPr lang="en-US" sz="2800" dirty="0" smtClean="0">
                <a:latin typeface="Times New Roman" pitchFamily="18" charset="0"/>
              </a:rPr>
              <a:t> </a:t>
            </a:r>
            <a:r>
              <a:rPr lang="en-US" sz="2800" i="1" dirty="0" smtClean="0">
                <a:latin typeface="Times New Roman" pitchFamily="18" charset="0"/>
              </a:rPr>
              <a:t>(intrusive)</a:t>
            </a:r>
            <a:r>
              <a:rPr lang="en-US" sz="2800" b="1" dirty="0" smtClean="0">
                <a:latin typeface="Times New Roman" pitchFamily="18" charset="0"/>
              </a:rPr>
              <a:t> </a:t>
            </a:r>
            <a:endParaRPr lang="en-US" sz="2800" b="1" dirty="0" smtClean="0">
              <a:latin typeface="Times New Roman" pitchFamily="18" charset="0"/>
              <a:hlinkClick r:id="rId9"/>
            </a:endParaRPr>
          </a:p>
        </p:txBody>
      </p:sp>
    </p:spTree>
  </p:cSld>
  <p:clrMapOvr>
    <a:masterClrMapping/>
  </p:clrMapOvr>
  <p:transition spd="slow">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r>
              <a:rPr lang="hi-IN" sz="3800" smtClean="0"/>
              <a:t> </a:t>
            </a:r>
            <a:endParaRPr lang="en-US" sz="3800" smtClean="0"/>
          </a:p>
        </p:txBody>
      </p:sp>
      <p:sp>
        <p:nvSpPr>
          <p:cNvPr id="105475" name="Rectangle 3"/>
          <p:cNvSpPr>
            <a:spLocks noGrp="1" noChangeArrowheads="1"/>
          </p:cNvSpPr>
          <p:nvPr>
            <p:ph type="body" idx="1"/>
          </p:nvPr>
        </p:nvSpPr>
        <p:spPr>
          <a:xfrm>
            <a:off x="304800" y="1600200"/>
            <a:ext cx="8382000" cy="4953000"/>
          </a:xfrm>
        </p:spPr>
        <p:txBody>
          <a:bodyPr/>
          <a:lstStyle/>
          <a:p>
            <a:pPr algn="ctr" eaLnBrk="1" hangingPunct="1">
              <a:lnSpc>
                <a:spcPct val="80000"/>
              </a:lnSpc>
              <a:buFont typeface="Wingdings" pitchFamily="2" charset="2"/>
              <a:buNone/>
              <a:defRPr/>
            </a:pPr>
            <a:r>
              <a:rPr lang="en-US" sz="2800" b="1" dirty="0" smtClean="0">
                <a:latin typeface="Times New Roman" pitchFamily="18" charset="0"/>
              </a:rPr>
              <a:t>Direct techniques</a:t>
            </a:r>
          </a:p>
          <a:p>
            <a:pPr algn="ctr" eaLnBrk="1" hangingPunct="1">
              <a:lnSpc>
                <a:spcPct val="80000"/>
              </a:lnSpc>
              <a:buFont typeface="Wingdings" pitchFamily="2" charset="2"/>
              <a:buNone/>
              <a:defRPr/>
            </a:pPr>
            <a:endParaRPr lang="en-US" sz="2800" b="1" dirty="0" smtClean="0">
              <a:latin typeface="Times New Roman" pitchFamily="18" charset="0"/>
            </a:endParaRPr>
          </a:p>
          <a:p>
            <a:pPr eaLnBrk="1" hangingPunct="1">
              <a:lnSpc>
                <a:spcPct val="80000"/>
              </a:lnSpc>
              <a:defRPr/>
            </a:pPr>
            <a:r>
              <a:rPr lang="en-US" sz="2800" dirty="0" smtClean="0">
                <a:latin typeface="Times New Roman" pitchFamily="18" charset="0"/>
                <a:hlinkClick r:id="rId3"/>
              </a:rPr>
              <a:t>Harmonic Analysis</a:t>
            </a:r>
            <a:r>
              <a:rPr lang="en-US" sz="2800" dirty="0" smtClean="0">
                <a:latin typeface="Times New Roman" pitchFamily="18" charset="0"/>
              </a:rPr>
              <a:t> </a:t>
            </a:r>
            <a:r>
              <a:rPr lang="en-US" sz="2800" i="1" dirty="0" smtClean="0">
                <a:latin typeface="Times New Roman" pitchFamily="18" charset="0"/>
              </a:rPr>
              <a:t>(intrusive)</a:t>
            </a:r>
            <a:r>
              <a:rPr lang="en-US" sz="2800" dirty="0" smtClean="0">
                <a:latin typeface="Times New Roman" pitchFamily="18" charset="0"/>
              </a:rPr>
              <a:t> </a:t>
            </a:r>
            <a:endParaRPr lang="en-US" sz="2800" dirty="0" smtClean="0">
              <a:latin typeface="Times New Roman" pitchFamily="18" charset="0"/>
              <a:hlinkClick r:id="rId4"/>
            </a:endParaRPr>
          </a:p>
          <a:p>
            <a:pPr eaLnBrk="1" hangingPunct="1">
              <a:lnSpc>
                <a:spcPct val="80000"/>
              </a:lnSpc>
              <a:buClr>
                <a:srgbClr val="33CCFF"/>
              </a:buClr>
              <a:buSzTx/>
              <a:buFont typeface="Wingdings" pitchFamily="2" charset="2"/>
              <a:buChar char="Ø"/>
              <a:defRPr/>
            </a:pPr>
            <a:r>
              <a:rPr lang="en-US" sz="2800" dirty="0" smtClean="0">
                <a:solidFill>
                  <a:srgbClr val="33CCFF"/>
                </a:solidFill>
                <a:latin typeface="Times New Roman" pitchFamily="18" charset="0"/>
                <a:hlinkClick r:id="rId4"/>
              </a:rPr>
              <a:t>Electrochemical Noise (EN)</a:t>
            </a:r>
            <a:r>
              <a:rPr lang="en-US" sz="2800" dirty="0" smtClean="0">
                <a:solidFill>
                  <a:srgbClr val="33CCFF"/>
                </a:solidFill>
                <a:latin typeface="Times New Roman" pitchFamily="18" charset="0"/>
              </a:rPr>
              <a:t> </a:t>
            </a:r>
            <a:r>
              <a:rPr lang="en-US" sz="2800" i="1" dirty="0" smtClean="0">
                <a:solidFill>
                  <a:srgbClr val="33CCFF"/>
                </a:solidFill>
                <a:latin typeface="Times New Roman" pitchFamily="18" charset="0"/>
              </a:rPr>
              <a:t>(intrusive)</a:t>
            </a:r>
            <a:r>
              <a:rPr lang="en-US" sz="2800" dirty="0" smtClean="0">
                <a:solidFill>
                  <a:srgbClr val="33CCFF"/>
                </a:solidFill>
                <a:latin typeface="Times New Roman" pitchFamily="18" charset="0"/>
              </a:rPr>
              <a:t> </a:t>
            </a:r>
            <a:endParaRPr lang="pt-BR" sz="2800" dirty="0" smtClean="0">
              <a:solidFill>
                <a:srgbClr val="33CCFF"/>
              </a:solidFill>
              <a:latin typeface="Times New Roman" pitchFamily="18" charset="0"/>
              <a:hlinkClick r:id="rId5"/>
            </a:endParaRPr>
          </a:p>
          <a:p>
            <a:pPr eaLnBrk="1" hangingPunct="1">
              <a:lnSpc>
                <a:spcPct val="80000"/>
              </a:lnSpc>
              <a:defRPr/>
            </a:pPr>
            <a:r>
              <a:rPr lang="pt-BR" sz="2800" dirty="0" smtClean="0">
                <a:latin typeface="Times New Roman" pitchFamily="18" charset="0"/>
                <a:hlinkClick r:id="rId5"/>
              </a:rPr>
              <a:t>Zero Resistance Ammetry (ZRA)</a:t>
            </a:r>
            <a:r>
              <a:rPr lang="pt-BR" sz="2800" dirty="0" smtClean="0">
                <a:latin typeface="Times New Roman" pitchFamily="18" charset="0"/>
              </a:rPr>
              <a:t> </a:t>
            </a:r>
            <a:r>
              <a:rPr lang="pt-BR" sz="2800" i="1" dirty="0" smtClean="0">
                <a:latin typeface="Times New Roman" pitchFamily="18" charset="0"/>
              </a:rPr>
              <a:t>(intrusive)</a:t>
            </a:r>
            <a:r>
              <a:rPr lang="pt-BR" sz="2800" dirty="0" smtClean="0">
                <a:latin typeface="Times New Roman" pitchFamily="18" charset="0"/>
              </a:rPr>
              <a:t> </a:t>
            </a:r>
            <a:endParaRPr lang="en-US" sz="2800" dirty="0" smtClean="0">
              <a:latin typeface="Times New Roman" pitchFamily="18" charset="0"/>
              <a:hlinkClick r:id="rId6"/>
            </a:endParaRPr>
          </a:p>
          <a:p>
            <a:pPr eaLnBrk="1" hangingPunct="1">
              <a:lnSpc>
                <a:spcPct val="80000"/>
              </a:lnSpc>
              <a:defRPr/>
            </a:pPr>
            <a:r>
              <a:rPr lang="en-US" sz="2800" dirty="0" err="1" smtClean="0">
                <a:latin typeface="Times New Roman" pitchFamily="18" charset="0"/>
                <a:hlinkClick r:id="rId6"/>
              </a:rPr>
              <a:t>Potentiodynamic</a:t>
            </a:r>
            <a:r>
              <a:rPr lang="en-US" sz="2800" dirty="0" smtClean="0">
                <a:latin typeface="Times New Roman" pitchFamily="18" charset="0"/>
                <a:hlinkClick r:id="rId6"/>
              </a:rPr>
              <a:t> Polarization </a:t>
            </a:r>
            <a:r>
              <a:rPr lang="en-US" sz="2800" i="1" dirty="0" smtClean="0">
                <a:latin typeface="Times New Roman" pitchFamily="18" charset="0"/>
              </a:rPr>
              <a:t>(intrusive)</a:t>
            </a:r>
            <a:r>
              <a:rPr lang="en-US" sz="2800" dirty="0" smtClean="0">
                <a:latin typeface="Times New Roman" pitchFamily="18" charset="0"/>
              </a:rPr>
              <a:t> </a:t>
            </a:r>
            <a:endParaRPr lang="en-US" sz="2800" dirty="0" smtClean="0">
              <a:latin typeface="Times New Roman" pitchFamily="18" charset="0"/>
              <a:hlinkClick r:id="rId7"/>
            </a:endParaRPr>
          </a:p>
          <a:p>
            <a:pPr eaLnBrk="1" hangingPunct="1">
              <a:lnSpc>
                <a:spcPct val="80000"/>
              </a:lnSpc>
              <a:defRPr/>
            </a:pPr>
            <a:r>
              <a:rPr lang="en-US" sz="2800" dirty="0" smtClean="0">
                <a:latin typeface="Times New Roman" pitchFamily="18" charset="0"/>
                <a:hlinkClick r:id="rId7"/>
              </a:rPr>
              <a:t>Thin Layer Activation (TLA)</a:t>
            </a:r>
            <a:r>
              <a:rPr lang="en-US" sz="2800" dirty="0" smtClean="0">
                <a:latin typeface="Times New Roman" pitchFamily="18" charset="0"/>
              </a:rPr>
              <a:t> and Gamma Radiography </a:t>
            </a:r>
            <a:r>
              <a:rPr lang="en-US" sz="2800" i="1" dirty="0" smtClean="0">
                <a:latin typeface="Times New Roman" pitchFamily="18" charset="0"/>
              </a:rPr>
              <a:t>(intrusive or non-intrusive)</a:t>
            </a:r>
            <a:r>
              <a:rPr lang="en-US" sz="2800" dirty="0" smtClean="0">
                <a:latin typeface="Times New Roman" pitchFamily="18" charset="0"/>
              </a:rPr>
              <a:t> </a:t>
            </a:r>
            <a:endParaRPr lang="en-US" sz="2800" dirty="0" smtClean="0">
              <a:latin typeface="Times New Roman" pitchFamily="18" charset="0"/>
              <a:hlinkClick r:id="rId8"/>
            </a:endParaRPr>
          </a:p>
          <a:p>
            <a:pPr eaLnBrk="1" hangingPunct="1">
              <a:lnSpc>
                <a:spcPct val="80000"/>
              </a:lnSpc>
              <a:buClr>
                <a:srgbClr val="33CCFF"/>
              </a:buClr>
              <a:buSzTx/>
              <a:buFont typeface="Wingdings" pitchFamily="2" charset="2"/>
              <a:buChar char="Ø"/>
              <a:defRPr/>
            </a:pPr>
            <a:r>
              <a:rPr lang="en-US" sz="2800" dirty="0" smtClean="0">
                <a:solidFill>
                  <a:srgbClr val="33CCFF"/>
                </a:solidFill>
                <a:latin typeface="Times New Roman" pitchFamily="18" charset="0"/>
                <a:hlinkClick r:id="rId8"/>
              </a:rPr>
              <a:t>Electrical Field Signature Method (EFSM)</a:t>
            </a:r>
            <a:r>
              <a:rPr lang="en-US" sz="2800" dirty="0" smtClean="0">
                <a:solidFill>
                  <a:srgbClr val="33CCFF"/>
                </a:solidFill>
                <a:latin typeface="Times New Roman" pitchFamily="18" charset="0"/>
              </a:rPr>
              <a:t> </a:t>
            </a:r>
            <a:r>
              <a:rPr lang="en-US" sz="2800" i="1" dirty="0" smtClean="0">
                <a:solidFill>
                  <a:srgbClr val="33CCFF"/>
                </a:solidFill>
                <a:latin typeface="Times New Roman" pitchFamily="18" charset="0"/>
              </a:rPr>
              <a:t>(non-intrusive)</a:t>
            </a:r>
            <a:r>
              <a:rPr lang="en-US" sz="2800" dirty="0" smtClean="0">
                <a:solidFill>
                  <a:srgbClr val="33CCFF"/>
                </a:solidFill>
                <a:latin typeface="Times New Roman" pitchFamily="18" charset="0"/>
              </a:rPr>
              <a:t> </a:t>
            </a:r>
            <a:endParaRPr lang="en-US" sz="2800" dirty="0" smtClean="0">
              <a:solidFill>
                <a:srgbClr val="33CCFF"/>
              </a:solidFill>
              <a:latin typeface="Times New Roman" pitchFamily="18" charset="0"/>
              <a:hlinkClick r:id="rId9"/>
            </a:endParaRPr>
          </a:p>
          <a:p>
            <a:pPr eaLnBrk="1" hangingPunct="1">
              <a:lnSpc>
                <a:spcPct val="80000"/>
              </a:lnSpc>
              <a:defRPr/>
            </a:pPr>
            <a:r>
              <a:rPr lang="en-US" sz="2800" dirty="0" smtClean="0">
                <a:latin typeface="Times New Roman" pitchFamily="18" charset="0"/>
                <a:hlinkClick r:id="rId9"/>
              </a:rPr>
              <a:t>Acoustic Emission (AE)</a:t>
            </a:r>
            <a:r>
              <a:rPr lang="en-US" sz="2800" dirty="0" smtClean="0">
                <a:latin typeface="Times New Roman" pitchFamily="18" charset="0"/>
              </a:rPr>
              <a:t> </a:t>
            </a:r>
            <a:r>
              <a:rPr lang="en-US" sz="2800" i="1" dirty="0" smtClean="0">
                <a:latin typeface="Times New Roman" pitchFamily="18" charset="0"/>
              </a:rPr>
              <a:t>(non-intrusive)</a:t>
            </a:r>
            <a:r>
              <a:rPr lang="en-US" sz="2800" dirty="0" smtClean="0">
                <a:latin typeface="Times New Roman" pitchFamily="18" charset="0"/>
              </a:rPr>
              <a:t> </a:t>
            </a:r>
          </a:p>
          <a:p>
            <a:pPr eaLnBrk="1" hangingPunct="1">
              <a:lnSpc>
                <a:spcPct val="80000"/>
              </a:lnSpc>
              <a:buFont typeface="Wingdings" pitchFamily="2" charset="2"/>
              <a:buNone/>
              <a:defRPr/>
            </a:pPr>
            <a:endParaRPr lang="en-US" sz="2800" dirty="0" smtClean="0">
              <a:latin typeface="Times New Roman" pitchFamily="18" charset="0"/>
            </a:endParaRPr>
          </a:p>
        </p:txBody>
      </p:sp>
    </p:spTree>
  </p:cSld>
  <p:clrMapOvr>
    <a:masterClrMapping/>
  </p:clrMapOvr>
  <p:transition spd="slow">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r>
              <a:rPr lang="hi-IN" sz="3800" smtClean="0"/>
              <a:t> </a:t>
            </a:r>
            <a:endParaRPr lang="en-US" sz="3800" smtClean="0"/>
          </a:p>
        </p:txBody>
      </p:sp>
      <p:sp>
        <p:nvSpPr>
          <p:cNvPr id="106499" name="Rectangle 3"/>
          <p:cNvSpPr>
            <a:spLocks noGrp="1" noChangeArrowheads="1"/>
          </p:cNvSpPr>
          <p:nvPr>
            <p:ph type="body" idx="1"/>
          </p:nvPr>
        </p:nvSpPr>
        <p:spPr/>
        <p:txBody>
          <a:bodyPr/>
          <a:lstStyle/>
          <a:p>
            <a:pPr algn="ctr" eaLnBrk="1" hangingPunct="1">
              <a:buFont typeface="Wingdings" pitchFamily="2" charset="2"/>
              <a:buNone/>
              <a:defRPr/>
            </a:pPr>
            <a:r>
              <a:rPr lang="en-US" b="1" dirty="0" smtClean="0">
                <a:latin typeface="Times New Roman" pitchFamily="18" charset="0"/>
              </a:rPr>
              <a:t>Indirect techniques </a:t>
            </a:r>
          </a:p>
          <a:p>
            <a:pPr algn="ctr" eaLnBrk="1" hangingPunct="1">
              <a:buFont typeface="Wingdings" pitchFamily="2" charset="2"/>
              <a:buNone/>
              <a:defRPr/>
            </a:pPr>
            <a:endParaRPr lang="en-US" b="1" dirty="0" smtClean="0">
              <a:latin typeface="Times New Roman" pitchFamily="18" charset="0"/>
              <a:hlinkClick r:id="rId3"/>
            </a:endParaRPr>
          </a:p>
          <a:p>
            <a:pPr eaLnBrk="1" hangingPunct="1">
              <a:defRPr/>
            </a:pPr>
            <a:r>
              <a:rPr lang="en-US" dirty="0" smtClean="0">
                <a:latin typeface="Times New Roman" pitchFamily="18" charset="0"/>
                <a:hlinkClick r:id="rId3"/>
              </a:rPr>
              <a:t>Corrosion Potential</a:t>
            </a:r>
            <a:r>
              <a:rPr lang="en-US" dirty="0" smtClean="0">
                <a:latin typeface="Times New Roman" pitchFamily="18" charset="0"/>
              </a:rPr>
              <a:t> </a:t>
            </a:r>
            <a:r>
              <a:rPr lang="en-US" i="1" dirty="0" smtClean="0">
                <a:latin typeface="Times New Roman" pitchFamily="18" charset="0"/>
              </a:rPr>
              <a:t>(non-intrusive)</a:t>
            </a:r>
            <a:r>
              <a:rPr lang="en-US" dirty="0" smtClean="0">
                <a:latin typeface="Times New Roman" pitchFamily="18" charset="0"/>
              </a:rPr>
              <a:t> </a:t>
            </a:r>
            <a:endParaRPr lang="en-US" dirty="0" smtClean="0">
              <a:latin typeface="Times New Roman" pitchFamily="18" charset="0"/>
              <a:hlinkClick r:id="rId4"/>
            </a:endParaRPr>
          </a:p>
          <a:p>
            <a:pPr eaLnBrk="1" hangingPunct="1">
              <a:buClr>
                <a:srgbClr val="33CCFF"/>
              </a:buClr>
              <a:buFont typeface="Wingdings" pitchFamily="2" charset="2"/>
              <a:buChar char="Ø"/>
              <a:defRPr/>
            </a:pPr>
            <a:r>
              <a:rPr lang="en-US" dirty="0" smtClean="0">
                <a:solidFill>
                  <a:srgbClr val="33CCFF"/>
                </a:solidFill>
                <a:latin typeface="Times New Roman" pitchFamily="18" charset="0"/>
                <a:hlinkClick r:id="rId4"/>
              </a:rPr>
              <a:t>Hydrogen Flux Monitoring</a:t>
            </a:r>
            <a:r>
              <a:rPr lang="en-US" dirty="0" smtClean="0">
                <a:solidFill>
                  <a:srgbClr val="33CCFF"/>
                </a:solidFill>
                <a:latin typeface="Times New Roman" pitchFamily="18" charset="0"/>
              </a:rPr>
              <a:t> </a:t>
            </a:r>
            <a:r>
              <a:rPr lang="en-US" i="1" dirty="0" smtClean="0">
                <a:solidFill>
                  <a:srgbClr val="33CCFF"/>
                </a:solidFill>
                <a:latin typeface="Times New Roman" pitchFamily="18" charset="0"/>
              </a:rPr>
              <a:t>(non-intrusive)</a:t>
            </a:r>
            <a:r>
              <a:rPr lang="en-US" dirty="0" smtClean="0">
                <a:latin typeface="Times New Roman" pitchFamily="18" charset="0"/>
              </a:rPr>
              <a:t> </a:t>
            </a:r>
            <a:endParaRPr lang="en-US" dirty="0" smtClean="0">
              <a:latin typeface="Times New Roman" pitchFamily="18" charset="0"/>
              <a:hlinkClick r:id="rId5"/>
            </a:endParaRPr>
          </a:p>
          <a:p>
            <a:pPr eaLnBrk="1" hangingPunct="1">
              <a:defRPr/>
            </a:pPr>
            <a:r>
              <a:rPr lang="en-US" dirty="0" smtClean="0">
                <a:latin typeface="Times New Roman" pitchFamily="18" charset="0"/>
                <a:hlinkClick r:id="rId5"/>
              </a:rPr>
              <a:t>Chemical Analyses</a:t>
            </a:r>
            <a:endParaRPr lang="en-US" dirty="0" smtClean="0">
              <a:latin typeface="Times New Roman" pitchFamily="18" charset="0"/>
            </a:endParaRPr>
          </a:p>
        </p:txBody>
      </p:sp>
    </p:spTree>
  </p:cSld>
  <p:clrMapOvr>
    <a:masterClrMapping/>
  </p:clrMapOvr>
  <p:transition spd="slow">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08548" name="Text Box 4"/>
          <p:cNvSpPr txBox="1">
            <a:spLocks noChangeArrowheads="1"/>
          </p:cNvSpPr>
          <p:nvPr/>
        </p:nvSpPr>
        <p:spPr bwMode="auto">
          <a:xfrm>
            <a:off x="304800" y="2057400"/>
            <a:ext cx="8839200" cy="1220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GB" b="1"/>
              <a:t>  </a:t>
            </a:r>
            <a:endParaRPr lang="en-US" sz="2400">
              <a:latin typeface="Arial" charset="0"/>
            </a:endParaRPr>
          </a:p>
          <a:p>
            <a:pPr algn="ctr">
              <a:buSzPct val="135000"/>
            </a:pPr>
            <a:r>
              <a:rPr lang="en-GB" sz="2800">
                <a:latin typeface="Times New Roman" pitchFamily="18" charset="0"/>
              </a:rPr>
              <a:t>The weight loss technique is the best known and simplest of all corrosion monitoring techniques </a:t>
            </a:r>
            <a:endParaRPr lang="en-US" sz="2800">
              <a:latin typeface="Times New Roman" pitchFamily="18" charset="0"/>
            </a:endParaRPr>
          </a:p>
        </p:txBody>
      </p:sp>
      <p:sp>
        <p:nvSpPr>
          <p:cNvPr id="108549" name="Rectangle 5"/>
          <p:cNvSpPr>
            <a:spLocks noChangeArrowheads="1"/>
          </p:cNvSpPr>
          <p:nvPr/>
        </p:nvSpPr>
        <p:spPr bwMode="auto">
          <a:xfrm>
            <a:off x="1108075" y="3838575"/>
            <a:ext cx="668655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GB"/>
              <a:t> </a:t>
            </a:r>
            <a:r>
              <a:rPr lang="en-US" sz="2800">
                <a:latin typeface="Times New Roman" pitchFamily="18" charset="0"/>
              </a:rPr>
              <a:t>The method involves exposing a specimen of</a:t>
            </a:r>
          </a:p>
          <a:p>
            <a:pPr algn="ctr"/>
            <a:r>
              <a:rPr lang="en-US" sz="2800">
                <a:latin typeface="Times New Roman" pitchFamily="18" charset="0"/>
              </a:rPr>
              <a:t> Material (coupon) to a process environment </a:t>
            </a:r>
          </a:p>
          <a:p>
            <a:pPr algn="ctr"/>
            <a:r>
              <a:rPr lang="en-US" sz="2800">
                <a:latin typeface="Times New Roman" pitchFamily="18" charset="0"/>
              </a:rPr>
              <a:t>For a given duration</a:t>
            </a:r>
            <a:endParaRPr lang="en-GB" sz="2800">
              <a:latin typeface="Times New Roman" pitchFamily="18" charset="0"/>
            </a:endParaRPr>
          </a:p>
          <a:p>
            <a:pPr algn="ctr"/>
            <a:r>
              <a:rPr lang="en-GB" sz="2800">
                <a:latin typeface="Times New Roman" pitchFamily="18" charset="0"/>
              </a:rPr>
              <a:t> Then removing the specimen for analysis</a:t>
            </a:r>
            <a:r>
              <a:rPr lang="en-US" sz="2400">
                <a:latin typeface="Arial" charset="0"/>
              </a:rPr>
              <a:t> </a:t>
            </a:r>
          </a:p>
        </p:txBody>
      </p:sp>
      <p:sp>
        <p:nvSpPr>
          <p:cNvPr id="108550" name="Rectangle 6"/>
          <p:cNvSpPr>
            <a:spLocks noChangeArrowheads="1"/>
          </p:cNvSpPr>
          <p:nvPr/>
        </p:nvSpPr>
        <p:spPr bwMode="auto">
          <a:xfrm>
            <a:off x="1981200" y="14478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dirty="0">
                <a:solidFill>
                  <a:srgbClr val="33CCFF"/>
                </a:solidFill>
                <a:effectLst>
                  <a:outerShdw blurRad="38100" dist="38100" dir="2700000" algn="tl">
                    <a:srgbClr val="000000"/>
                  </a:outerShdw>
                </a:effectLst>
                <a:latin typeface="Times New Roman" pitchFamily="18" charset="0"/>
                <a:hlinkClick r:id="rId3"/>
              </a:rPr>
              <a:t>Corrosion Coupons</a:t>
            </a:r>
            <a:r>
              <a:rPr lang="en-US" sz="2800" b="1" dirty="0">
                <a:solidFill>
                  <a:srgbClr val="33CCFF"/>
                </a:solidFill>
                <a:effectLst>
                  <a:outerShdw blurRad="38100" dist="38100" dir="2700000" algn="tl">
                    <a:srgbClr val="000000"/>
                  </a:outerShdw>
                </a:effectLst>
                <a:latin typeface="Times New Roman" pitchFamily="18" charset="0"/>
              </a:rPr>
              <a:t> </a:t>
            </a:r>
            <a:r>
              <a:rPr lang="en-US" sz="2800" b="1" i="1" dirty="0">
                <a:solidFill>
                  <a:srgbClr val="33CCFF"/>
                </a:solidFill>
                <a:effectLst>
                  <a:outerShdw blurRad="38100" dist="38100" dir="2700000" algn="tl">
                    <a:srgbClr val="000000"/>
                  </a:outerShdw>
                </a:effectLst>
                <a:latin typeface="Times New Roman" pitchFamily="18" charset="0"/>
              </a:rPr>
              <a:t>(intrusive)</a:t>
            </a:r>
            <a:endParaRPr lang="en-US" sz="2800" b="1" i="1" dirty="0">
              <a:solidFill>
                <a:srgbClr val="33CCFF"/>
              </a:solidFill>
              <a:effectLst>
                <a:outerShdw blurRad="38100" dist="38100" dir="2700000" algn="tl">
                  <a:srgbClr val="000000"/>
                </a:outerShdw>
              </a:effectLst>
              <a:latin typeface="Times New Roman" pitchFamily="18" charset="0"/>
              <a:hlinkClick r:id="rId4"/>
            </a:endParaRPr>
          </a:p>
        </p:txBody>
      </p:sp>
      <p:sp>
        <p:nvSpPr>
          <p:cNvPr id="108551" name="Rectangle 7"/>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subTnLst>
                                    <p:animClr clrSpc="rgb" dir="cw">
                                      <p:cBhvr override="childStyle">
                                        <p:cTn dur="1" fill="hold" display="0" masterRel="nextClick" afterEffect="1"/>
                                        <p:tgtEl>
                                          <p:spTgt spid="108548"/>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P spid="1085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11620" name="Rectangle 4"/>
          <p:cNvSpPr>
            <a:spLocks noChangeArrowheads="1"/>
          </p:cNvSpPr>
          <p:nvPr/>
        </p:nvSpPr>
        <p:spPr bwMode="auto">
          <a:xfrm>
            <a:off x="2362200" y="3886200"/>
            <a:ext cx="39957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GB"/>
              <a:t> </a:t>
            </a:r>
            <a:r>
              <a:rPr lang="en-US" sz="2400">
                <a:latin typeface="Arial" charset="0"/>
              </a:rPr>
              <a:t>WEIGHT LOSS COUPONS</a:t>
            </a:r>
          </a:p>
        </p:txBody>
      </p:sp>
      <p:pic>
        <p:nvPicPr>
          <p:cNvPr id="111621" name="Picture 5" descr="../Presentation-nagarjuna/2.%20Introduction%20to%20corrosion%20monitoring/coupons.jpg"/>
          <p:cNvPicPr>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2057400" y="1828800"/>
            <a:ext cx="4343400" cy="190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622"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00200" y="4800600"/>
            <a:ext cx="54102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23" name="Rectangle 7"/>
          <p:cNvSpPr>
            <a:spLocks noChangeArrowheads="1"/>
          </p:cNvSpPr>
          <p:nvPr/>
        </p:nvSpPr>
        <p:spPr bwMode="auto">
          <a:xfrm>
            <a:off x="2209800" y="5791200"/>
            <a:ext cx="426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GB" sz="2400">
                <a:latin typeface="Arial" charset="0"/>
              </a:rPr>
              <a:t>FIXED COUPON HOLDER</a:t>
            </a:r>
            <a:r>
              <a:rPr lang="en-US"/>
              <a:t> </a:t>
            </a:r>
          </a:p>
        </p:txBody>
      </p:sp>
      <p:sp>
        <p:nvSpPr>
          <p:cNvPr id="111624" name="Rectangle 8"/>
          <p:cNvSpPr>
            <a:spLocks noChangeArrowheads="1"/>
          </p:cNvSpPr>
          <p:nvPr/>
        </p:nvSpPr>
        <p:spPr bwMode="auto">
          <a:xfrm>
            <a:off x="1981200" y="11430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6"/>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7"/>
            </a:endParaRPr>
          </a:p>
        </p:txBody>
      </p:sp>
      <p:sp>
        <p:nvSpPr>
          <p:cNvPr id="111626" name="Rectangle 10"/>
          <p:cNvSpPr>
            <a:spLocks noGrp="1" noChangeArrowheads="1"/>
          </p:cNvSpPr>
          <p:nvPr>
            <p:ph type="title"/>
          </p:nvPr>
        </p:nvSpPr>
        <p:spPr>
          <a:xfrm>
            <a:off x="533400" y="0"/>
            <a:ext cx="8229600" cy="1139825"/>
          </a:xfrm>
        </p:spPr>
        <p:txBody>
          <a:bodyPr/>
          <a:lstStyle/>
          <a:p>
            <a:pPr eaLnBrk="1" hangingPunct="1">
              <a:defRPr/>
            </a:pPr>
            <a:r>
              <a:rPr lang="en-US" sz="3800" b="1" smtClean="0">
                <a:solidFill>
                  <a:srgbClr val="00FF00"/>
                </a:solidFill>
              </a:rPr>
              <a:t>Corrosion Monitoring Techniques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P spid="1116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12644" name="Rectangle 4"/>
          <p:cNvSpPr>
            <a:spLocks noChangeArrowheads="1"/>
          </p:cNvSpPr>
          <p:nvPr/>
        </p:nvSpPr>
        <p:spPr bwMode="auto">
          <a:xfrm>
            <a:off x="2944813" y="3352800"/>
            <a:ext cx="26781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GB"/>
              <a:t> </a:t>
            </a:r>
            <a:r>
              <a:rPr lang="en-US" sz="2400">
                <a:latin typeface="Arial" charset="0"/>
              </a:rPr>
              <a:t>SCALE COUPON</a:t>
            </a:r>
          </a:p>
        </p:txBody>
      </p:sp>
      <p:sp>
        <p:nvSpPr>
          <p:cNvPr id="112645" name="Rectangle 5"/>
          <p:cNvSpPr>
            <a:spLocks noChangeArrowheads="1"/>
          </p:cNvSpPr>
          <p:nvPr/>
        </p:nvSpPr>
        <p:spPr bwMode="auto">
          <a:xfrm>
            <a:off x="2057400" y="5867400"/>
            <a:ext cx="426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a:latin typeface="Arial" charset="0"/>
              </a:rPr>
              <a:t>DISC COUPON</a:t>
            </a:r>
          </a:p>
        </p:txBody>
      </p:sp>
      <p:pic>
        <p:nvPicPr>
          <p:cNvPr id="112646"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43200" y="1371600"/>
            <a:ext cx="3276600"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47"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81400" y="3962400"/>
            <a:ext cx="1408113" cy="181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9" name="Rectangle 9"/>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Weight Loss Coupons…</a:t>
            </a:r>
          </a:p>
        </p:txBody>
      </p:sp>
      <p:pic>
        <p:nvPicPr>
          <p:cNvPr id="30723" name="Picture 3" descr="wlcoupon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2800" y="1676400"/>
            <a:ext cx="17049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Picture 4" descr="wl_coupons_155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19400" y="1981200"/>
            <a:ext cx="1905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5" descr="wl_rack_155h"/>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86200" y="4495800"/>
            <a:ext cx="387667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6" name="Rectangle 6"/>
          <p:cNvSpPr>
            <a:spLocks noChangeArrowheads="1"/>
          </p:cNvSpPr>
          <p:nvPr/>
        </p:nvSpPr>
        <p:spPr bwMode="auto">
          <a:xfrm>
            <a:off x="4876800" y="2090738"/>
            <a:ext cx="22860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000">
                <a:latin typeface="Times New Roman" pitchFamily="18" charset="0"/>
              </a:rPr>
              <a:t>Weight (mass) loss coupons, also known as corrosion coupons are used as a validation tool in the cyclic corrosion test process</a:t>
            </a:r>
            <a:r>
              <a:rPr lang="en-US">
                <a:latin typeface="Times New Roman" pitchFamily="18" charset="0"/>
              </a:rPr>
              <a:t>. </a:t>
            </a:r>
          </a:p>
        </p:txBody>
      </p:sp>
      <p:sp>
        <p:nvSpPr>
          <p:cNvPr id="30727" name="Rectangle 7"/>
          <p:cNvSpPr>
            <a:spLocks noChangeArrowheads="1"/>
          </p:cNvSpPr>
          <p:nvPr/>
        </p:nvSpPr>
        <p:spPr bwMode="auto">
          <a:xfrm>
            <a:off x="457200" y="1906588"/>
            <a:ext cx="22098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000" b="1">
                <a:latin typeface="Times New Roman" pitchFamily="18" charset="0"/>
              </a:rPr>
              <a:t>Coupons</a:t>
            </a:r>
            <a:br>
              <a:rPr lang="en-US" sz="2000" b="1">
                <a:latin typeface="Times New Roman" pitchFamily="18" charset="0"/>
              </a:rPr>
            </a:br>
            <a:r>
              <a:rPr lang="en-US" sz="2000">
                <a:latin typeface="Times New Roman" pitchFamily="18" charset="0"/>
              </a:rPr>
              <a:t>01x02x0.125 inch Steel Coupons</a:t>
            </a:r>
            <a:br>
              <a:rPr lang="en-US" sz="2000">
                <a:latin typeface="Times New Roman" pitchFamily="18" charset="0"/>
              </a:rPr>
            </a:br>
            <a:r>
              <a:rPr lang="en-US" sz="2000">
                <a:latin typeface="Times New Roman" pitchFamily="18" charset="0"/>
              </a:rPr>
              <a:t>Alpha Numeric I.D. Stamped</a:t>
            </a:r>
            <a:br>
              <a:rPr lang="en-US" sz="2000">
                <a:latin typeface="Times New Roman" pitchFamily="18" charset="0"/>
              </a:rPr>
            </a:br>
            <a:r>
              <a:rPr lang="en-US" sz="2000">
                <a:latin typeface="Times New Roman" pitchFamily="18" charset="0"/>
              </a:rPr>
              <a:t>Center Hole - 1/4" in Diameter </a:t>
            </a:r>
          </a:p>
        </p:txBody>
      </p:sp>
      <p:sp>
        <p:nvSpPr>
          <p:cNvPr id="30728" name="Rectangle 8"/>
          <p:cNvSpPr>
            <a:spLocks noChangeArrowheads="1"/>
          </p:cNvSpPr>
          <p:nvPr/>
        </p:nvSpPr>
        <p:spPr bwMode="auto">
          <a:xfrm>
            <a:off x="341313" y="4573588"/>
            <a:ext cx="2924175" cy="186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US" sz="2000" b="1">
                <a:latin typeface="Times New Roman" pitchFamily="18" charset="0"/>
              </a:rPr>
              <a:t>Coupon Racks</a:t>
            </a:r>
            <a:br>
              <a:rPr lang="en-US" sz="2000" b="1">
                <a:latin typeface="Times New Roman" pitchFamily="18" charset="0"/>
              </a:rPr>
            </a:br>
            <a:r>
              <a:rPr lang="en-US" sz="2000">
                <a:latin typeface="Times New Roman" pitchFamily="18" charset="0"/>
              </a:rPr>
              <a:t>Holds 8 Coupons</a:t>
            </a:r>
            <a:br>
              <a:rPr lang="en-US" sz="2000">
                <a:latin typeface="Times New Roman" pitchFamily="18" charset="0"/>
              </a:rPr>
            </a:br>
            <a:r>
              <a:rPr lang="en-US" sz="2000">
                <a:latin typeface="Times New Roman" pitchFamily="18" charset="0"/>
              </a:rPr>
              <a:t>Non-Metallic Construction</a:t>
            </a:r>
            <a:br>
              <a:rPr lang="en-US" sz="2000">
                <a:latin typeface="Times New Roman" pitchFamily="18" charset="0"/>
              </a:rPr>
            </a:br>
            <a:r>
              <a:rPr lang="en-US" sz="2000">
                <a:latin typeface="Times New Roman" pitchFamily="18" charset="0"/>
              </a:rPr>
              <a:t>Includes Nylon Fasteners</a:t>
            </a:r>
            <a:br>
              <a:rPr lang="en-US" sz="2000">
                <a:latin typeface="Times New Roman" pitchFamily="18" charset="0"/>
              </a:rPr>
            </a:br>
            <a:r>
              <a:rPr lang="en-US" sz="2000">
                <a:latin typeface="Times New Roman" pitchFamily="18" charset="0"/>
              </a:rPr>
              <a:t>Fits Standard Panel Holder</a:t>
            </a:r>
            <a:r>
              <a:rPr lang="en-US" sz="1600">
                <a:latin typeface="Times New Roman" pitchFamily="18" charset="0"/>
              </a:rPr>
              <a:t/>
            </a:r>
            <a:br>
              <a:rPr lang="en-US" sz="1600">
                <a:latin typeface="Times New Roman" pitchFamily="18" charset="0"/>
              </a:rPr>
            </a:br>
            <a:endParaRPr lang="en-US" sz="1600">
              <a:latin typeface="Times New Roman" pitchFamily="18" charset="0"/>
            </a:endParaRPr>
          </a:p>
        </p:txBody>
      </p:sp>
    </p:spTree>
  </p:cSld>
  <p:clrMapOvr>
    <a:masterClrMapping/>
  </p:clrMapOvr>
  <p:transition spd="slow">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13668" name="Rectangle 4"/>
          <p:cNvSpPr>
            <a:spLocks noChangeArrowheads="1"/>
          </p:cNvSpPr>
          <p:nvPr/>
        </p:nvSpPr>
        <p:spPr bwMode="auto">
          <a:xfrm>
            <a:off x="381000" y="2955925"/>
            <a:ext cx="8004175"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GB"/>
              <a:t> </a:t>
            </a:r>
            <a:r>
              <a:rPr lang="en-US" sz="2800">
                <a:latin typeface="Arial" charset="0"/>
              </a:rPr>
              <a:t>hence</a:t>
            </a:r>
          </a:p>
          <a:p>
            <a:pPr algn="ctr"/>
            <a:endParaRPr lang="en-US" sz="2800">
              <a:latin typeface="Arial" charset="0"/>
            </a:endParaRPr>
          </a:p>
          <a:p>
            <a:pPr algn="ctr"/>
            <a:endParaRPr lang="en-US" sz="2800">
              <a:latin typeface="Arial" charset="0"/>
            </a:endParaRPr>
          </a:p>
          <a:p>
            <a:pPr algn="ctr"/>
            <a:r>
              <a:rPr lang="en-US" sz="2800">
                <a:latin typeface="Arial" charset="0"/>
              </a:rPr>
              <a:t>Forms the baseline method of measurement </a:t>
            </a:r>
          </a:p>
          <a:p>
            <a:pPr algn="ctr"/>
            <a:r>
              <a:rPr lang="en-US" sz="2800">
                <a:latin typeface="Arial" charset="0"/>
              </a:rPr>
              <a:t>In many corrosion monitoring programs</a:t>
            </a:r>
          </a:p>
        </p:txBody>
      </p:sp>
      <p:sp>
        <p:nvSpPr>
          <p:cNvPr id="113669" name="Rectangle 5"/>
          <p:cNvSpPr>
            <a:spLocks noChangeArrowheads="1"/>
          </p:cNvSpPr>
          <p:nvPr/>
        </p:nvSpPr>
        <p:spPr bwMode="auto">
          <a:xfrm>
            <a:off x="1917700" y="1919288"/>
            <a:ext cx="501491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2800">
                <a:latin typeface="Arial" charset="0"/>
              </a:rPr>
              <a:t>Corrosion coupon</a:t>
            </a:r>
          </a:p>
          <a:p>
            <a:pPr algn="ctr"/>
            <a:r>
              <a:rPr lang="en-US" sz="2800">
                <a:latin typeface="Arial" charset="0"/>
              </a:rPr>
              <a:t>Offers simplified measurement</a:t>
            </a:r>
          </a:p>
        </p:txBody>
      </p:sp>
      <p:sp>
        <p:nvSpPr>
          <p:cNvPr id="113671" name="Rectangle 7"/>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p>
        </p:txBody>
      </p:sp>
      <p:sp>
        <p:nvSpPr>
          <p:cNvPr id="113672" name="Rectangle 8"/>
          <p:cNvSpPr>
            <a:spLocks noChangeArrowheads="1"/>
          </p:cNvSpPr>
          <p:nvPr/>
        </p:nvSpPr>
        <p:spPr bwMode="auto">
          <a:xfrm>
            <a:off x="1981200" y="12954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3"/>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4"/>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childTnLst>
                                  <p:subTnLst>
                                    <p:animClr clrSpc="rgb" dir="cw">
                                      <p:cBhvr override="childStyle">
                                        <p:cTn dur="1" fill="hold" display="0" masterRel="nextClick" afterEffect="1"/>
                                        <p:tgtEl>
                                          <p:spTgt spid="113669"/>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6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609600" y="152400"/>
            <a:ext cx="7772400" cy="1470025"/>
          </a:xfrm>
        </p:spPr>
        <p:txBody>
          <a:bodyPr/>
          <a:lstStyle/>
          <a:p>
            <a:pPr eaLnBrk="1" hangingPunct="1">
              <a:defRPr/>
            </a:pPr>
            <a:r>
              <a:rPr lang="en-US" smtClean="0">
                <a:solidFill>
                  <a:srgbClr val="00FF00"/>
                </a:solidFill>
                <a:latin typeface="Impact" pitchFamily="34" charset="0"/>
              </a:rPr>
              <a:t>Corrosion Monitoring</a:t>
            </a:r>
          </a:p>
        </p:txBody>
      </p:sp>
      <p:sp>
        <p:nvSpPr>
          <p:cNvPr id="246787" name="Rectangle 3"/>
          <p:cNvSpPr>
            <a:spLocks noGrp="1" noChangeArrowheads="1"/>
          </p:cNvSpPr>
          <p:nvPr>
            <p:ph type="subTitle" idx="1"/>
          </p:nvPr>
        </p:nvSpPr>
        <p:spPr>
          <a:xfrm>
            <a:off x="533400" y="1524000"/>
            <a:ext cx="8077200" cy="5105400"/>
          </a:xfrm>
        </p:spPr>
        <p:txBody>
          <a:bodyPr/>
          <a:lstStyle/>
          <a:p>
            <a:pPr eaLnBrk="1" hangingPunct="1">
              <a:defRPr/>
            </a:pPr>
            <a:endParaRPr lang="en-US" sz="3600" smtClean="0">
              <a:latin typeface="Times New Roman" pitchFamily="18" charset="0"/>
            </a:endParaRPr>
          </a:p>
          <a:p>
            <a:pPr eaLnBrk="1" hangingPunct="1">
              <a:defRPr/>
            </a:pPr>
            <a:r>
              <a:rPr lang="en-US" sz="3600" smtClean="0">
                <a:latin typeface="Times New Roman" pitchFamily="18" charset="0"/>
              </a:rPr>
              <a:t>Important factors in the design and operation of a plant are constrains arising from the materials of construction with regard to corrosion, degradation and temperature limitations in the process environments. </a:t>
            </a:r>
          </a:p>
        </p:txBody>
      </p:sp>
    </p:spTree>
  </p:cSld>
  <p:clrMapOvr>
    <a:masterClrMapping/>
  </p:clrMapOvr>
  <p:transition spd="slow">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1905000"/>
            <a:ext cx="8229600" cy="4530725"/>
          </a:xfrm>
        </p:spPr>
        <p:txBody>
          <a:bodyPr/>
          <a:lstStyle/>
          <a:p>
            <a:pPr algn="ctr" eaLnBrk="1" hangingPunct="1">
              <a:buFont typeface="Wingdings" pitchFamily="2" charset="2"/>
              <a:buNone/>
              <a:defRPr/>
            </a:pPr>
            <a:r>
              <a:rPr lang="en-US" sz="2800" smtClean="0">
                <a:latin typeface="Times New Roman" pitchFamily="18" charset="0"/>
              </a:rPr>
              <a:t>A sample of the material of interest, </a:t>
            </a:r>
          </a:p>
          <a:p>
            <a:pPr algn="ctr" eaLnBrk="1" hangingPunct="1">
              <a:buFont typeface="Wingdings" pitchFamily="2" charset="2"/>
              <a:buNone/>
              <a:defRPr/>
            </a:pPr>
            <a:r>
              <a:rPr lang="en-US" sz="2800" smtClean="0">
                <a:latin typeface="Times New Roman" pitchFamily="18" charset="0"/>
              </a:rPr>
              <a:t> Known weight, </a:t>
            </a:r>
          </a:p>
          <a:p>
            <a:pPr algn="ctr" eaLnBrk="1" hangingPunct="1">
              <a:buFont typeface="Wingdings" pitchFamily="2" charset="2"/>
              <a:buNone/>
              <a:defRPr/>
            </a:pPr>
            <a:r>
              <a:rPr lang="en-US" sz="2800" smtClean="0">
                <a:latin typeface="Times New Roman" pitchFamily="18" charset="0"/>
              </a:rPr>
              <a:t>Exposed to the process for a period,</a:t>
            </a:r>
          </a:p>
          <a:p>
            <a:pPr algn="ctr" eaLnBrk="1" hangingPunct="1">
              <a:buFont typeface="Wingdings" pitchFamily="2" charset="2"/>
              <a:buNone/>
              <a:defRPr/>
            </a:pPr>
            <a:r>
              <a:rPr lang="en-US" sz="2800" smtClean="0">
                <a:latin typeface="Times New Roman" pitchFamily="18" charset="0"/>
              </a:rPr>
              <a:t> Removed, </a:t>
            </a:r>
          </a:p>
          <a:p>
            <a:pPr algn="ctr" eaLnBrk="1" hangingPunct="1">
              <a:buFont typeface="Wingdings" pitchFamily="2" charset="2"/>
              <a:buNone/>
              <a:defRPr/>
            </a:pPr>
            <a:r>
              <a:rPr lang="en-US" sz="2800" smtClean="0">
                <a:latin typeface="Times New Roman" pitchFamily="18" charset="0"/>
              </a:rPr>
              <a:t>Carefully cleaned and </a:t>
            </a:r>
          </a:p>
          <a:p>
            <a:pPr algn="ctr" eaLnBrk="1" hangingPunct="1">
              <a:buFont typeface="Wingdings" pitchFamily="2" charset="2"/>
              <a:buNone/>
              <a:defRPr/>
            </a:pPr>
            <a:r>
              <a:rPr lang="en-US" sz="2800" smtClean="0">
                <a:latin typeface="Times New Roman" pitchFamily="18" charset="0"/>
              </a:rPr>
              <a:t>Weighed. </a:t>
            </a:r>
          </a:p>
          <a:p>
            <a:pPr algn="ctr" eaLnBrk="1" hangingPunct="1">
              <a:buFont typeface="Wingdings" pitchFamily="2" charset="2"/>
              <a:buNone/>
              <a:defRPr/>
            </a:pPr>
            <a:r>
              <a:rPr lang="en-US" sz="2800" smtClean="0">
                <a:latin typeface="Times New Roman" pitchFamily="18" charset="0"/>
              </a:rPr>
              <a:t>The change in weight is used to calculate the metal loss to be expressed as an annualized rate of loss (mils or millimeters per year)</a:t>
            </a:r>
          </a:p>
        </p:txBody>
      </p:sp>
      <p:sp>
        <p:nvSpPr>
          <p:cNvPr id="20484" name="Rectangle 4"/>
          <p:cNvSpPr>
            <a:spLocks noGrp="1" noChangeArrowheads="1"/>
          </p:cNvSpPr>
          <p:nvPr>
            <p:ph type="title"/>
          </p:nvPr>
        </p:nvSpPr>
        <p:spPr>
          <a:xfrm>
            <a:off x="457200" y="304800"/>
            <a:ext cx="8229600" cy="1139825"/>
          </a:xfrm>
        </p:spPr>
        <p:txBody>
          <a:bodyPr/>
          <a:lstStyle/>
          <a:p>
            <a:pPr eaLnBrk="1" hangingPunct="1">
              <a:defRPr/>
            </a:pPr>
            <a:r>
              <a:rPr lang="en-US" sz="3800" b="1" smtClean="0">
                <a:solidFill>
                  <a:srgbClr val="00FF00"/>
                </a:solidFill>
              </a:rPr>
              <a:t>Corrosion Monitoring Techniques</a:t>
            </a:r>
          </a:p>
        </p:txBody>
      </p:sp>
      <p:sp>
        <p:nvSpPr>
          <p:cNvPr id="20485" name="Rectangle 5"/>
          <p:cNvSpPr>
            <a:spLocks noChangeArrowheads="1"/>
          </p:cNvSpPr>
          <p:nvPr/>
        </p:nvSpPr>
        <p:spPr bwMode="auto">
          <a:xfrm>
            <a:off x="1981200" y="13716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3"/>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4"/>
            </a:endParaRPr>
          </a:p>
        </p:txBody>
      </p:sp>
    </p:spTree>
  </p:cSld>
  <p:clrMapOvr>
    <a:masterClrMapping/>
  </p:clrMapOvr>
  <p:transition spd="slow">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2057400"/>
            <a:ext cx="8229600" cy="4530725"/>
          </a:xfrm>
        </p:spPr>
        <p:txBody>
          <a:bodyPr/>
          <a:lstStyle/>
          <a:p>
            <a:pPr eaLnBrk="1" hangingPunct="1">
              <a:defRPr/>
            </a:pPr>
            <a:r>
              <a:rPr lang="en-US" dirty="0" smtClean="0">
                <a:latin typeface="Times New Roman" pitchFamily="18" charset="0"/>
              </a:rPr>
              <a:t>The coupon requires a long exposure to yield accurate results. Thirty days is usually considered a minimum exposure time</a:t>
            </a:r>
          </a:p>
          <a:p>
            <a:pPr eaLnBrk="1" hangingPunct="1">
              <a:buFont typeface="Wingdings" pitchFamily="2" charset="2"/>
              <a:buNone/>
              <a:defRPr/>
            </a:pPr>
            <a:endParaRPr lang="en-US" dirty="0" smtClean="0">
              <a:latin typeface="Times New Roman" pitchFamily="18" charset="0"/>
            </a:endParaRPr>
          </a:p>
          <a:p>
            <a:pPr eaLnBrk="1" hangingPunct="1">
              <a:defRPr/>
            </a:pPr>
            <a:r>
              <a:rPr lang="en-US" dirty="0" smtClean="0">
                <a:latin typeface="Times New Roman" pitchFamily="18" charset="0"/>
              </a:rPr>
              <a:t>Time constrain of exposure limits the number of data points and do not detect process changes quickly. </a:t>
            </a:r>
          </a:p>
        </p:txBody>
      </p:sp>
      <p:sp>
        <p:nvSpPr>
          <p:cNvPr id="21508" name="Rectangle 4"/>
          <p:cNvSpPr>
            <a:spLocks noGrp="1" noChangeArrowheads="1"/>
          </p:cNvSpPr>
          <p:nvPr>
            <p:ph type="title"/>
          </p:nvPr>
        </p:nvSpPr>
        <p:spPr/>
        <p:txBody>
          <a:bodyPr/>
          <a:lstStyle/>
          <a:p>
            <a:pPr eaLnBrk="1" hangingPunct="1">
              <a:defRPr/>
            </a:pPr>
            <a:r>
              <a:rPr lang="en-US" sz="3800" b="1" dirty="0" smtClean="0">
                <a:solidFill>
                  <a:srgbClr val="00FF00"/>
                </a:solidFill>
              </a:rPr>
              <a:t>Corrosion Monitoring Techniques</a:t>
            </a:r>
          </a:p>
        </p:txBody>
      </p:sp>
      <p:sp>
        <p:nvSpPr>
          <p:cNvPr id="21509" name="Rectangle 5"/>
          <p:cNvSpPr>
            <a:spLocks noChangeArrowheads="1"/>
          </p:cNvSpPr>
          <p:nvPr/>
        </p:nvSpPr>
        <p:spPr bwMode="auto">
          <a:xfrm>
            <a:off x="1981200" y="13716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dirty="0">
                <a:solidFill>
                  <a:srgbClr val="33CCFF"/>
                </a:solidFill>
                <a:effectLst>
                  <a:outerShdw blurRad="38100" dist="38100" dir="2700000" algn="tl">
                    <a:srgbClr val="000000"/>
                  </a:outerShdw>
                </a:effectLst>
                <a:latin typeface="Times New Roman" pitchFamily="18" charset="0"/>
                <a:hlinkClick r:id="rId3"/>
              </a:rPr>
              <a:t>Corrosion Coupons</a:t>
            </a:r>
            <a:r>
              <a:rPr lang="en-US" sz="2800" b="1" dirty="0">
                <a:solidFill>
                  <a:srgbClr val="33CCFF"/>
                </a:solidFill>
                <a:effectLst>
                  <a:outerShdw blurRad="38100" dist="38100" dir="2700000" algn="tl">
                    <a:srgbClr val="000000"/>
                  </a:outerShdw>
                </a:effectLst>
                <a:latin typeface="Times New Roman" pitchFamily="18" charset="0"/>
              </a:rPr>
              <a:t> </a:t>
            </a:r>
            <a:r>
              <a:rPr lang="en-US" sz="2800" b="1" i="1" dirty="0">
                <a:solidFill>
                  <a:srgbClr val="33CCFF"/>
                </a:solidFill>
                <a:effectLst>
                  <a:outerShdw blurRad="38100" dist="38100" dir="2700000" algn="tl">
                    <a:srgbClr val="000000"/>
                  </a:outerShdw>
                </a:effectLst>
                <a:latin typeface="Times New Roman" pitchFamily="18" charset="0"/>
              </a:rPr>
              <a:t>(intrusive)</a:t>
            </a:r>
            <a:endParaRPr lang="en-US" sz="2800" b="1" i="1" dirty="0">
              <a:solidFill>
                <a:srgbClr val="33CCFF"/>
              </a:solidFill>
              <a:effectLst>
                <a:outerShdw blurRad="38100" dist="38100" dir="2700000" algn="tl">
                  <a:srgbClr val="000000"/>
                </a:outerShdw>
              </a:effectLst>
              <a:latin typeface="Times New Roman" pitchFamily="18" charset="0"/>
              <a:hlinkClick r:id="rId4"/>
            </a:endParaRPr>
          </a:p>
        </p:txBody>
      </p:sp>
    </p:spTree>
  </p:cSld>
  <p:clrMapOvr>
    <a:masterClrMapping/>
  </p:clrMapOvr>
  <p:transition spd="slow">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A8New"/>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447800"/>
            <a:ext cx="7391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347" name="Rectangle 3"/>
          <p:cNvSpPr>
            <a:spLocks noChangeArrowheads="1"/>
          </p:cNvSpPr>
          <p:nvPr/>
        </p:nvSpPr>
        <p:spPr bwMode="auto">
          <a:xfrm>
            <a:off x="2057400" y="4572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dirty="0">
                <a:solidFill>
                  <a:srgbClr val="33CCFF"/>
                </a:solidFill>
                <a:effectLst>
                  <a:outerShdw blurRad="38100" dist="38100" dir="2700000" algn="tl">
                    <a:srgbClr val="000000"/>
                  </a:outerShdw>
                </a:effectLst>
                <a:latin typeface="Times New Roman" pitchFamily="18" charset="0"/>
                <a:hlinkClick r:id="rId4"/>
              </a:rPr>
              <a:t>Corrosion Coupons</a:t>
            </a:r>
            <a:r>
              <a:rPr lang="en-US" sz="2800" b="1" dirty="0">
                <a:solidFill>
                  <a:srgbClr val="33CCFF"/>
                </a:solidFill>
                <a:effectLst>
                  <a:outerShdw blurRad="38100" dist="38100" dir="2700000" algn="tl">
                    <a:srgbClr val="000000"/>
                  </a:outerShdw>
                </a:effectLst>
                <a:latin typeface="Times New Roman" pitchFamily="18" charset="0"/>
              </a:rPr>
              <a:t> </a:t>
            </a:r>
            <a:r>
              <a:rPr lang="en-US" sz="2800" b="1" i="1" dirty="0">
                <a:solidFill>
                  <a:srgbClr val="33CCFF"/>
                </a:solidFill>
                <a:effectLst>
                  <a:outerShdw blurRad="38100" dist="38100" dir="2700000" algn="tl">
                    <a:srgbClr val="000000"/>
                  </a:outerShdw>
                </a:effectLst>
                <a:latin typeface="Times New Roman" pitchFamily="18" charset="0"/>
              </a:rPr>
              <a:t>(intrusive)</a:t>
            </a:r>
            <a:endParaRPr lang="en-US" sz="2800" b="1" i="1" dirty="0">
              <a:solidFill>
                <a:srgbClr val="33CCFF"/>
              </a:solidFill>
              <a:effectLst>
                <a:outerShdw blurRad="38100" dist="38100" dir="2700000" algn="tl">
                  <a:srgbClr val="000000"/>
                </a:outerShdw>
              </a:effectLst>
              <a:latin typeface="Times New Roman" pitchFamily="18" charset="0"/>
              <a:hlinkClick r:id="rId5"/>
            </a:endParaRPr>
          </a:p>
        </p:txBody>
      </p:sp>
      <p:sp>
        <p:nvSpPr>
          <p:cNvPr id="185348" name="Rectangle 4"/>
          <p:cNvSpPr>
            <a:spLocks noChangeArrowheads="1"/>
          </p:cNvSpPr>
          <p:nvPr/>
        </p:nvSpPr>
        <p:spPr bwMode="auto">
          <a:xfrm>
            <a:off x="6553200" y="2590800"/>
            <a:ext cx="152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en-US" sz="1000" b="1">
                <a:solidFill>
                  <a:schemeClr val="accent2"/>
                </a:solidFill>
              </a:rPr>
              <a:t>Flow Water Gauge</a:t>
            </a:r>
            <a:r>
              <a:rPr lang="en-US" sz="1600">
                <a:solidFill>
                  <a:schemeClr val="accent2"/>
                </a:solidFill>
              </a:rPr>
              <a:t> </a:t>
            </a:r>
          </a:p>
        </p:txBody>
      </p:sp>
      <p:sp>
        <p:nvSpPr>
          <p:cNvPr id="185349" name="Rectangle 5"/>
          <p:cNvSpPr>
            <a:spLocks noChangeArrowheads="1"/>
          </p:cNvSpPr>
          <p:nvPr/>
        </p:nvSpPr>
        <p:spPr bwMode="auto">
          <a:xfrm>
            <a:off x="2895600" y="3657600"/>
            <a:ext cx="76993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US" sz="1000" b="1">
                <a:solidFill>
                  <a:schemeClr val="accent2"/>
                </a:solidFill>
              </a:rPr>
              <a:t>Coupons</a:t>
            </a:r>
            <a:r>
              <a:rPr lang="en-US" sz="1000">
                <a:solidFill>
                  <a:schemeClr val="accent2"/>
                </a:solidFill>
              </a:rPr>
              <a:t> </a:t>
            </a:r>
          </a:p>
        </p:txBody>
      </p:sp>
      <p:sp>
        <p:nvSpPr>
          <p:cNvPr id="185350" name="Rectangle 6"/>
          <p:cNvSpPr>
            <a:spLocks noChangeArrowheads="1"/>
          </p:cNvSpPr>
          <p:nvPr/>
        </p:nvSpPr>
        <p:spPr bwMode="auto">
          <a:xfrm>
            <a:off x="5562600" y="3886200"/>
            <a:ext cx="1219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US" sz="1000" b="1">
                <a:solidFill>
                  <a:schemeClr val="accent2"/>
                </a:solidFill>
              </a:rPr>
              <a:t>Intrusive Probe</a:t>
            </a:r>
            <a:r>
              <a:rPr lang="en-US" sz="1000">
                <a:solidFill>
                  <a:schemeClr val="accent2"/>
                </a:solidFill>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box(in)">
                                      <p:cBhvr>
                                        <p:cTn id="7" dur="500"/>
                                        <p:tgtEl>
                                          <p:spTgt spid="185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5349"/>
                                        </p:tgtEl>
                                        <p:attrNameLst>
                                          <p:attrName>style.visibility</p:attrName>
                                        </p:attrNameLst>
                                      </p:cBhvr>
                                      <p:to>
                                        <p:strVal val="visible"/>
                                      </p:to>
                                    </p:set>
                                    <p:anim calcmode="lin" valueType="num">
                                      <p:cBhvr additive="base">
                                        <p:cTn id="12" dur="500" fill="hold"/>
                                        <p:tgtEl>
                                          <p:spTgt spid="185349"/>
                                        </p:tgtEl>
                                        <p:attrNameLst>
                                          <p:attrName>ppt_x</p:attrName>
                                        </p:attrNameLst>
                                      </p:cBhvr>
                                      <p:tavLst>
                                        <p:tav tm="0">
                                          <p:val>
                                            <p:strVal val="#ppt_x"/>
                                          </p:val>
                                        </p:tav>
                                        <p:tav tm="100000">
                                          <p:val>
                                            <p:strVal val="#ppt_x"/>
                                          </p:val>
                                        </p:tav>
                                      </p:tavLst>
                                    </p:anim>
                                    <p:anim calcmode="lin" valueType="num">
                                      <p:cBhvr additive="base">
                                        <p:cTn id="13" dur="500" fill="hold"/>
                                        <p:tgtEl>
                                          <p:spTgt spid="18534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5350"/>
                                        </p:tgtEl>
                                        <p:attrNameLst>
                                          <p:attrName>style.visibility</p:attrName>
                                        </p:attrNameLst>
                                      </p:cBhvr>
                                      <p:to>
                                        <p:strVal val="visible"/>
                                      </p:to>
                                    </p:set>
                                    <p:anim calcmode="lin" valueType="num">
                                      <p:cBhvr additive="base">
                                        <p:cTn id="18" dur="500" fill="hold"/>
                                        <p:tgtEl>
                                          <p:spTgt spid="185350"/>
                                        </p:tgtEl>
                                        <p:attrNameLst>
                                          <p:attrName>ppt_x</p:attrName>
                                        </p:attrNameLst>
                                      </p:cBhvr>
                                      <p:tavLst>
                                        <p:tav tm="0">
                                          <p:val>
                                            <p:strVal val="#ppt_x"/>
                                          </p:val>
                                        </p:tav>
                                        <p:tav tm="100000">
                                          <p:val>
                                            <p:strVal val="#ppt_x"/>
                                          </p:val>
                                        </p:tav>
                                      </p:tavLst>
                                    </p:anim>
                                    <p:anim calcmode="lin" valueType="num">
                                      <p:cBhvr additive="base">
                                        <p:cTn id="19" dur="500" fill="hold"/>
                                        <p:tgtEl>
                                          <p:spTgt spid="18535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5348"/>
                                        </p:tgtEl>
                                        <p:attrNameLst>
                                          <p:attrName>style.visibility</p:attrName>
                                        </p:attrNameLst>
                                      </p:cBhvr>
                                      <p:to>
                                        <p:strVal val="visible"/>
                                      </p:to>
                                    </p:set>
                                    <p:anim calcmode="lin" valueType="num">
                                      <p:cBhvr additive="base">
                                        <p:cTn id="24" dur="500" fill="hold"/>
                                        <p:tgtEl>
                                          <p:spTgt spid="185348"/>
                                        </p:tgtEl>
                                        <p:attrNameLst>
                                          <p:attrName>ppt_x</p:attrName>
                                        </p:attrNameLst>
                                      </p:cBhvr>
                                      <p:tavLst>
                                        <p:tav tm="0">
                                          <p:val>
                                            <p:strVal val="#ppt_x"/>
                                          </p:val>
                                        </p:tav>
                                        <p:tav tm="100000">
                                          <p:val>
                                            <p:strVal val="#ppt_x"/>
                                          </p:val>
                                        </p:tav>
                                      </p:tavLst>
                                    </p:anim>
                                    <p:anim calcmode="lin" valueType="num">
                                      <p:cBhvr additive="base">
                                        <p:cTn id="25" dur="500" fill="hold"/>
                                        <p:tgtEl>
                                          <p:spTgt spid="185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p:bldP spid="185349" grpId="0"/>
      <p:bldP spid="1853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609600" y="1905000"/>
            <a:ext cx="8077200" cy="426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27" name="Rectangle 7"/>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p>
        </p:txBody>
      </p:sp>
      <p:sp>
        <p:nvSpPr>
          <p:cNvPr id="30728" name="Rectangle 8"/>
          <p:cNvSpPr>
            <a:spLocks noChangeArrowheads="1"/>
          </p:cNvSpPr>
          <p:nvPr/>
        </p:nvSpPr>
        <p:spPr bwMode="auto">
          <a:xfrm>
            <a:off x="1981200" y="12954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4"/>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5"/>
            </a:endParaRPr>
          </a:p>
        </p:txBody>
      </p:sp>
    </p:spTree>
  </p:cSld>
  <p:clrMapOvr>
    <a:masterClrMapping/>
  </p:clrMapOvr>
  <p:transition spd="slow">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608013" y="1981200"/>
            <a:ext cx="7850187" cy="4119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6867" name="Rectangle 7"/>
          <p:cNvSpPr>
            <a:spLocks noChangeArrowheads="1"/>
          </p:cNvSpPr>
          <p:nvPr/>
        </p:nvSpPr>
        <p:spPr bwMode="auto">
          <a:xfrm>
            <a:off x="2209800" y="6243638"/>
            <a:ext cx="4648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b="1">
                <a:latin typeface="Arial" charset="0"/>
              </a:rPr>
              <a:t>Biofilm Monitoring Probe</a:t>
            </a:r>
          </a:p>
        </p:txBody>
      </p:sp>
      <p:sp>
        <p:nvSpPr>
          <p:cNvPr id="32776" name="Rectangle 8"/>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p>
        </p:txBody>
      </p:sp>
      <p:sp>
        <p:nvSpPr>
          <p:cNvPr id="32777" name="Rectangle 9"/>
          <p:cNvSpPr>
            <a:spLocks noChangeArrowheads="1"/>
          </p:cNvSpPr>
          <p:nvPr/>
        </p:nvSpPr>
        <p:spPr bwMode="auto">
          <a:xfrm>
            <a:off x="1981200" y="12954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4"/>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5"/>
            </a:endParaRPr>
          </a:p>
        </p:txBody>
      </p:sp>
    </p:spTree>
  </p:cSld>
  <p:clrMapOvr>
    <a:masterClrMapping/>
  </p:clrMapOvr>
  <p:transition spd="slow">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16740" name="Rectangle 4"/>
          <p:cNvSpPr>
            <a:spLocks noChangeArrowheads="1"/>
          </p:cNvSpPr>
          <p:nvPr/>
        </p:nvSpPr>
        <p:spPr bwMode="auto">
          <a:xfrm>
            <a:off x="228600" y="1828800"/>
            <a:ext cx="86741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2200">
                <a:latin typeface="Arial" charset="0"/>
              </a:rPr>
              <a:t>Based on geometric designs, a wide variety of corrosion phenomena</a:t>
            </a:r>
          </a:p>
          <a:p>
            <a:pPr algn="ctr"/>
            <a:r>
              <a:rPr lang="en-US" sz="2200">
                <a:latin typeface="Arial" charset="0"/>
              </a:rPr>
              <a:t> may be studied which includes</a:t>
            </a:r>
          </a:p>
        </p:txBody>
      </p:sp>
      <p:sp>
        <p:nvSpPr>
          <p:cNvPr id="116741" name="Rectangle 5"/>
          <p:cNvSpPr>
            <a:spLocks noChangeArrowheads="1"/>
          </p:cNvSpPr>
          <p:nvPr/>
        </p:nvSpPr>
        <p:spPr bwMode="auto">
          <a:xfrm>
            <a:off x="457200" y="3048000"/>
            <a:ext cx="39116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endParaRPr lang="en-US"/>
          </a:p>
          <a:p>
            <a:pPr algn="ctr"/>
            <a:r>
              <a:rPr lang="en-GB" sz="2400">
                <a:latin typeface="Arial" charset="0"/>
              </a:rPr>
              <a:t>  Stress-assisted Corrosion</a:t>
            </a:r>
            <a:r>
              <a:rPr lang="en-GB" b="1"/>
              <a:t> </a:t>
            </a:r>
            <a:endParaRPr lang="en-US"/>
          </a:p>
          <a:p>
            <a:pPr algn="ctr"/>
            <a:endParaRPr lang="en-US">
              <a:latin typeface="Arial" charset="0"/>
            </a:endParaRPr>
          </a:p>
        </p:txBody>
      </p:sp>
      <p:pic>
        <p:nvPicPr>
          <p:cNvPr id="11674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3600" y="2819400"/>
            <a:ext cx="2895600" cy="215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43" name="Rectangle 7"/>
          <p:cNvSpPr>
            <a:spLocks noChangeArrowheads="1"/>
          </p:cNvSpPr>
          <p:nvPr/>
        </p:nvSpPr>
        <p:spPr bwMode="auto">
          <a:xfrm>
            <a:off x="609600" y="4419600"/>
            <a:ext cx="36925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GB" sz="2400">
                <a:latin typeface="Arial" charset="0"/>
              </a:rPr>
              <a:t>Bimetallic (</a:t>
            </a:r>
            <a:r>
              <a:rPr lang="en-GB" sz="2000">
                <a:latin typeface="Arial" charset="0"/>
              </a:rPr>
              <a:t>galvanic</a:t>
            </a:r>
            <a:r>
              <a:rPr lang="en-GB" sz="2400">
                <a:latin typeface="Arial" charset="0"/>
              </a:rPr>
              <a:t>) attack </a:t>
            </a:r>
          </a:p>
        </p:txBody>
      </p:sp>
      <p:sp>
        <p:nvSpPr>
          <p:cNvPr id="116744" name="Rectangle 8"/>
          <p:cNvSpPr>
            <a:spLocks noChangeArrowheads="1"/>
          </p:cNvSpPr>
          <p:nvPr/>
        </p:nvSpPr>
        <p:spPr bwMode="auto">
          <a:xfrm>
            <a:off x="762000" y="5181600"/>
            <a:ext cx="295433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endParaRPr lang="en-US"/>
          </a:p>
          <a:p>
            <a:pPr algn="ctr"/>
            <a:r>
              <a:rPr lang="en-GB" sz="2400"/>
              <a:t>Differential </a:t>
            </a:r>
            <a:r>
              <a:rPr lang="en-GB" sz="2400">
                <a:latin typeface="Arial" charset="0"/>
              </a:rPr>
              <a:t>Aeration</a:t>
            </a:r>
            <a:r>
              <a:rPr lang="en-GB" b="1"/>
              <a:t> </a:t>
            </a:r>
            <a:endParaRPr lang="en-US"/>
          </a:p>
          <a:p>
            <a:pPr algn="ctr"/>
            <a:endParaRPr lang="en-US">
              <a:latin typeface="Arial" charset="0"/>
            </a:endParaRPr>
          </a:p>
        </p:txBody>
      </p:sp>
      <p:sp>
        <p:nvSpPr>
          <p:cNvPr id="116746" name="Rectangle 10"/>
          <p:cNvSpPr>
            <a:spLocks noGrp="1" noChangeArrowheads="1"/>
          </p:cNvSpPr>
          <p:nvPr>
            <p:ph type="title"/>
          </p:nvPr>
        </p:nvSpPr>
        <p:spPr>
          <a:xfrm>
            <a:off x="381000" y="0"/>
            <a:ext cx="8229600" cy="1139825"/>
          </a:xfrm>
        </p:spPr>
        <p:txBody>
          <a:bodyPr/>
          <a:lstStyle/>
          <a:p>
            <a:pPr eaLnBrk="1" hangingPunct="1">
              <a:defRPr/>
            </a:pPr>
            <a:r>
              <a:rPr lang="en-US" sz="3800" b="1" smtClean="0">
                <a:solidFill>
                  <a:srgbClr val="00FF00"/>
                </a:solidFill>
              </a:rPr>
              <a:t>Corrosion Monitoring Techniques</a:t>
            </a:r>
          </a:p>
        </p:txBody>
      </p:sp>
      <p:sp>
        <p:nvSpPr>
          <p:cNvPr id="116747" name="Rectangle 11"/>
          <p:cNvSpPr>
            <a:spLocks noChangeArrowheads="1"/>
          </p:cNvSpPr>
          <p:nvPr/>
        </p:nvSpPr>
        <p:spPr bwMode="auto">
          <a:xfrm>
            <a:off x="2057400" y="10668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4"/>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5"/>
            </a:endParaRPr>
          </a:p>
        </p:txBody>
      </p:sp>
      <p:sp>
        <p:nvSpPr>
          <p:cNvPr id="116748" name="Rectangle 12"/>
          <p:cNvSpPr>
            <a:spLocks noChangeArrowheads="1"/>
          </p:cNvSpPr>
          <p:nvPr/>
        </p:nvSpPr>
        <p:spPr bwMode="auto">
          <a:xfrm>
            <a:off x="4724400" y="4267200"/>
            <a:ext cx="1524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US" b="1">
                <a:latin typeface="Times New Roman" pitchFamily="18" charset="0"/>
              </a:rPr>
              <a:t>Tensile Stress</a:t>
            </a:r>
          </a:p>
        </p:txBody>
      </p:sp>
      <p:sp>
        <p:nvSpPr>
          <p:cNvPr id="116749" name="Rectangle 13"/>
          <p:cNvSpPr>
            <a:spLocks noChangeArrowheads="1"/>
          </p:cNvSpPr>
          <p:nvPr/>
        </p:nvSpPr>
        <p:spPr bwMode="auto">
          <a:xfrm>
            <a:off x="6019800" y="2667000"/>
            <a:ext cx="2082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US" b="1">
                <a:latin typeface="Times New Roman" pitchFamily="18" charset="0"/>
              </a:rPr>
              <a:t>Compressive Stress</a:t>
            </a:r>
          </a:p>
        </p:txBody>
      </p:sp>
      <p:sp>
        <p:nvSpPr>
          <p:cNvPr id="116750" name="AutoShape 14"/>
          <p:cNvSpPr>
            <a:spLocks noChangeArrowheads="1"/>
          </p:cNvSpPr>
          <p:nvPr/>
        </p:nvSpPr>
        <p:spPr bwMode="auto">
          <a:xfrm>
            <a:off x="5867400" y="4495800"/>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6751" name="AutoShape 15"/>
          <p:cNvSpPr>
            <a:spLocks noChangeArrowheads="1"/>
          </p:cNvSpPr>
          <p:nvPr/>
        </p:nvSpPr>
        <p:spPr bwMode="auto">
          <a:xfrm rot="5400000">
            <a:off x="6210300" y="3543300"/>
            <a:ext cx="1219200" cy="228600"/>
          </a:xfrm>
          <a:custGeom>
            <a:avLst/>
            <a:gdLst>
              <a:gd name="T0" fmla="*/ 2147483647 w 21600"/>
              <a:gd name="T1" fmla="*/ 0 h 21600"/>
              <a:gd name="T2" fmla="*/ 0 w 21600"/>
              <a:gd name="T3" fmla="*/ 12802394 h 21600"/>
              <a:gd name="T4" fmla="*/ 2147483647 w 21600"/>
              <a:gd name="T5" fmla="*/ 25604788 h 21600"/>
              <a:gd name="T6" fmla="*/ 2147483647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childTnLst>
                                  <p:subTnLst>
                                    <p:animClr clrSpc="rgb" dir="cw">
                                      <p:cBhvr override="childStyle">
                                        <p:cTn dur="1" fill="hold" display="0" masterRel="nextClick" afterEffect="1"/>
                                        <p:tgtEl>
                                          <p:spTgt spid="116740"/>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1"/>
                                        </p:tgtEl>
                                        <p:attrNameLst>
                                          <p:attrName>style.visibility</p:attrName>
                                        </p:attrNameLst>
                                      </p:cBhvr>
                                      <p:to>
                                        <p:strVal val="visible"/>
                                      </p:to>
                                    </p:set>
                                  </p:childTnLst>
                                  <p:subTnLst>
                                    <p:animClr clrSpc="rgb" dir="cw">
                                      <p:cBhvr override="childStyle">
                                        <p:cTn dur="1" fill="hold" display="0" masterRel="nextClick" afterEffect="1"/>
                                        <p:tgtEl>
                                          <p:spTgt spid="116741"/>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43"/>
                                        </p:tgtEl>
                                        <p:attrNameLst>
                                          <p:attrName>style.visibility</p:attrName>
                                        </p:attrNameLst>
                                      </p:cBhvr>
                                      <p:to>
                                        <p:strVal val="visible"/>
                                      </p:to>
                                    </p:set>
                                  </p:childTnLst>
                                  <p:subTnLst>
                                    <p:animClr clrSpc="rgb" dir="cw">
                                      <p:cBhvr override="childStyle">
                                        <p:cTn dur="1" fill="hold" display="0" masterRel="nextClick" afterEffect="1"/>
                                        <p:tgtEl>
                                          <p:spTgt spid="116743"/>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6749"/>
                                        </p:tgtEl>
                                        <p:attrNameLst>
                                          <p:attrName>style.visibility</p:attrName>
                                        </p:attrNameLst>
                                      </p:cBhvr>
                                      <p:to>
                                        <p:strVal val="visible"/>
                                      </p:to>
                                    </p:set>
                                    <p:anim calcmode="lin" valueType="num">
                                      <p:cBhvr additive="base">
                                        <p:cTn id="23" dur="500" fill="hold"/>
                                        <p:tgtEl>
                                          <p:spTgt spid="116749"/>
                                        </p:tgtEl>
                                        <p:attrNameLst>
                                          <p:attrName>ppt_x</p:attrName>
                                        </p:attrNameLst>
                                      </p:cBhvr>
                                      <p:tavLst>
                                        <p:tav tm="0">
                                          <p:val>
                                            <p:strVal val="#ppt_x"/>
                                          </p:val>
                                        </p:tav>
                                        <p:tav tm="100000">
                                          <p:val>
                                            <p:strVal val="#ppt_x"/>
                                          </p:val>
                                        </p:tav>
                                      </p:tavLst>
                                    </p:anim>
                                    <p:anim calcmode="lin" valueType="num">
                                      <p:cBhvr additive="base">
                                        <p:cTn id="24" dur="500" fill="hold"/>
                                        <p:tgtEl>
                                          <p:spTgt spid="11674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6748"/>
                                        </p:tgtEl>
                                        <p:attrNameLst>
                                          <p:attrName>style.visibility</p:attrName>
                                        </p:attrNameLst>
                                      </p:cBhvr>
                                      <p:to>
                                        <p:strVal val="visible"/>
                                      </p:to>
                                    </p:set>
                                    <p:anim calcmode="lin" valueType="num">
                                      <p:cBhvr additive="base">
                                        <p:cTn id="29" dur="500" fill="hold"/>
                                        <p:tgtEl>
                                          <p:spTgt spid="116748"/>
                                        </p:tgtEl>
                                        <p:attrNameLst>
                                          <p:attrName>ppt_x</p:attrName>
                                        </p:attrNameLst>
                                      </p:cBhvr>
                                      <p:tavLst>
                                        <p:tav tm="0">
                                          <p:val>
                                            <p:strVal val="#ppt_x"/>
                                          </p:val>
                                        </p:tav>
                                        <p:tav tm="100000">
                                          <p:val>
                                            <p:strVal val="#ppt_x"/>
                                          </p:val>
                                        </p:tav>
                                      </p:tavLst>
                                    </p:anim>
                                    <p:anim calcmode="lin" valueType="num">
                                      <p:cBhvr additive="base">
                                        <p:cTn id="30" dur="500" fill="hold"/>
                                        <p:tgtEl>
                                          <p:spTgt spid="11674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16742"/>
                                        </p:tgtEl>
                                        <p:attrNameLst>
                                          <p:attrName>style.visibility</p:attrName>
                                        </p:attrNameLst>
                                      </p:cBhvr>
                                      <p:to>
                                        <p:strVal val="visible"/>
                                      </p:to>
                                    </p:set>
                                    <p:animEffect transition="in" filter="box(in)">
                                      <p:cBhvr>
                                        <p:cTn id="35" dur="3000"/>
                                        <p:tgtEl>
                                          <p:spTgt spid="11674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6751"/>
                                        </p:tgtEl>
                                        <p:attrNameLst>
                                          <p:attrName>style.visibility</p:attrName>
                                        </p:attrNameLst>
                                      </p:cBhvr>
                                      <p:to>
                                        <p:strVal val="visible"/>
                                      </p:to>
                                    </p:set>
                                    <p:anim calcmode="lin" valueType="num">
                                      <p:cBhvr additive="base">
                                        <p:cTn id="40" dur="500" fill="hold"/>
                                        <p:tgtEl>
                                          <p:spTgt spid="116751"/>
                                        </p:tgtEl>
                                        <p:attrNameLst>
                                          <p:attrName>ppt_x</p:attrName>
                                        </p:attrNameLst>
                                      </p:cBhvr>
                                      <p:tavLst>
                                        <p:tav tm="0">
                                          <p:val>
                                            <p:strVal val="#ppt_x"/>
                                          </p:val>
                                        </p:tav>
                                        <p:tav tm="100000">
                                          <p:val>
                                            <p:strVal val="#ppt_x"/>
                                          </p:val>
                                        </p:tav>
                                      </p:tavLst>
                                    </p:anim>
                                    <p:anim calcmode="lin" valueType="num">
                                      <p:cBhvr additive="base">
                                        <p:cTn id="41" dur="500" fill="hold"/>
                                        <p:tgtEl>
                                          <p:spTgt spid="116751"/>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6750"/>
                                        </p:tgtEl>
                                        <p:attrNameLst>
                                          <p:attrName>style.visibility</p:attrName>
                                        </p:attrNameLst>
                                      </p:cBhvr>
                                      <p:to>
                                        <p:strVal val="visible"/>
                                      </p:to>
                                    </p:set>
                                    <p:anim calcmode="lin" valueType="num">
                                      <p:cBhvr additive="base">
                                        <p:cTn id="46" dur="500" fill="hold"/>
                                        <p:tgtEl>
                                          <p:spTgt spid="116750"/>
                                        </p:tgtEl>
                                        <p:attrNameLst>
                                          <p:attrName>ppt_x</p:attrName>
                                        </p:attrNameLst>
                                      </p:cBhvr>
                                      <p:tavLst>
                                        <p:tav tm="0">
                                          <p:val>
                                            <p:strVal val="#ppt_x"/>
                                          </p:val>
                                        </p:tav>
                                        <p:tav tm="100000">
                                          <p:val>
                                            <p:strVal val="#ppt_x"/>
                                          </p:val>
                                        </p:tav>
                                      </p:tavLst>
                                    </p:anim>
                                    <p:anim calcmode="lin" valueType="num">
                                      <p:cBhvr additive="base">
                                        <p:cTn id="47" dur="500" fill="hold"/>
                                        <p:tgtEl>
                                          <p:spTgt spid="116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1" grpId="0"/>
      <p:bldP spid="116743" grpId="0"/>
      <p:bldP spid="116744" grpId="0"/>
      <p:bldP spid="116748" grpId="0"/>
      <p:bldP spid="116749" grpId="0"/>
      <p:bldP spid="116750" grpId="0" animBg="1"/>
      <p:bldP spid="1167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17764" name="Rectangle 4"/>
          <p:cNvSpPr>
            <a:spLocks noChangeArrowheads="1"/>
          </p:cNvSpPr>
          <p:nvPr/>
        </p:nvSpPr>
        <p:spPr bwMode="auto">
          <a:xfrm>
            <a:off x="457200" y="1558925"/>
            <a:ext cx="2590800"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endParaRPr lang="en-US"/>
          </a:p>
          <a:p>
            <a:r>
              <a:rPr lang="en-GB" sz="2400" b="1">
                <a:solidFill>
                  <a:schemeClr val="hlink"/>
                </a:solidFill>
                <a:latin typeface="Arial" charset="0"/>
              </a:rPr>
              <a:t>ADVANTAGES</a:t>
            </a:r>
            <a:endParaRPr lang="en-US" b="1">
              <a:solidFill>
                <a:schemeClr val="hlink"/>
              </a:solidFill>
              <a:latin typeface="Arial" charset="0"/>
            </a:endParaRPr>
          </a:p>
        </p:txBody>
      </p:sp>
      <p:sp>
        <p:nvSpPr>
          <p:cNvPr id="117765" name="Rectangle 5"/>
          <p:cNvSpPr>
            <a:spLocks noChangeArrowheads="1"/>
          </p:cNvSpPr>
          <p:nvPr/>
        </p:nvSpPr>
        <p:spPr bwMode="auto">
          <a:xfrm>
            <a:off x="0" y="2209800"/>
            <a:ext cx="90646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685800" algn="l"/>
              </a:tabLst>
            </a:pPr>
            <a:r>
              <a:rPr lang="en-GB" b="1"/>
              <a:t>  </a:t>
            </a:r>
            <a:r>
              <a:rPr lang="en-GB" sz="2400">
                <a:latin typeface="Arial" charset="0"/>
              </a:rPr>
              <a:t>The technique is applicable to all environments </a:t>
            </a:r>
            <a:r>
              <a:rPr lang="en-GB" sz="1600">
                <a:latin typeface="Arial" charset="0"/>
              </a:rPr>
              <a:t>–</a:t>
            </a:r>
            <a:r>
              <a:rPr lang="en-GB" sz="2400">
                <a:latin typeface="Arial" charset="0"/>
              </a:rPr>
              <a:t> gases, liquids, </a:t>
            </a:r>
          </a:p>
          <a:p>
            <a:pPr eaLnBrk="1" hangingPunct="1">
              <a:buFont typeface="Symbol" pitchFamily="18" charset="2"/>
              <a:buNone/>
              <a:tabLst>
                <a:tab pos="685800" algn="l"/>
              </a:tabLst>
            </a:pPr>
            <a:r>
              <a:rPr lang="en-GB" sz="2400">
                <a:latin typeface="Arial" charset="0"/>
              </a:rPr>
              <a:t>   solids/particulate flow</a:t>
            </a:r>
          </a:p>
        </p:txBody>
      </p:sp>
      <p:sp>
        <p:nvSpPr>
          <p:cNvPr id="117766" name="Rectangle 6"/>
          <p:cNvSpPr>
            <a:spLocks noChangeArrowheads="1"/>
          </p:cNvSpPr>
          <p:nvPr/>
        </p:nvSpPr>
        <p:spPr bwMode="auto">
          <a:xfrm>
            <a:off x="0" y="3048000"/>
            <a:ext cx="53943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685800" algn="l"/>
              </a:tabLst>
            </a:pPr>
            <a:r>
              <a:rPr lang="en-GB" sz="2400">
                <a:latin typeface="Arial" charset="0"/>
              </a:rPr>
              <a:t>  Visual inspection can be undertaken</a:t>
            </a:r>
          </a:p>
        </p:txBody>
      </p:sp>
      <p:sp>
        <p:nvSpPr>
          <p:cNvPr id="117767" name="Rectangle 7"/>
          <p:cNvSpPr>
            <a:spLocks noChangeArrowheads="1"/>
          </p:cNvSpPr>
          <p:nvPr/>
        </p:nvSpPr>
        <p:spPr bwMode="auto">
          <a:xfrm>
            <a:off x="0" y="3581400"/>
            <a:ext cx="6981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Tx/>
              <a:buChar char="•"/>
            </a:pPr>
            <a:r>
              <a:rPr lang="en-GB" sz="2400">
                <a:latin typeface="Arial" charset="0"/>
              </a:rPr>
              <a:t>  Corrosion</a:t>
            </a:r>
            <a:r>
              <a:rPr lang="en-GB" sz="2200">
                <a:latin typeface="Arial" charset="0"/>
              </a:rPr>
              <a:t> deposits can be </a:t>
            </a:r>
            <a:r>
              <a:rPr lang="en-GB" sz="2400">
                <a:latin typeface="Arial" charset="0"/>
              </a:rPr>
              <a:t>observed</a:t>
            </a:r>
            <a:r>
              <a:rPr lang="en-GB" sz="2200">
                <a:latin typeface="Arial" charset="0"/>
              </a:rPr>
              <a:t> and analyzed</a:t>
            </a:r>
            <a:r>
              <a:rPr lang="en-US" sz="2200"/>
              <a:t> </a:t>
            </a:r>
          </a:p>
        </p:txBody>
      </p:sp>
      <p:sp>
        <p:nvSpPr>
          <p:cNvPr id="117768" name="Rectangle 8"/>
          <p:cNvSpPr>
            <a:spLocks noChangeArrowheads="1"/>
          </p:cNvSpPr>
          <p:nvPr/>
        </p:nvSpPr>
        <p:spPr bwMode="auto">
          <a:xfrm>
            <a:off x="0" y="4114800"/>
            <a:ext cx="62579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685800" algn="l"/>
              </a:tabLst>
            </a:pPr>
            <a:r>
              <a:rPr lang="en-GB" sz="2400">
                <a:latin typeface="Arial" charset="0"/>
              </a:rPr>
              <a:t>  Weight loss can be readily determined and</a:t>
            </a:r>
          </a:p>
          <a:p>
            <a:pPr eaLnBrk="1" hangingPunct="1">
              <a:buFont typeface="Symbol" pitchFamily="18" charset="2"/>
              <a:buNone/>
              <a:tabLst>
                <a:tab pos="685800" algn="l"/>
              </a:tabLst>
            </a:pPr>
            <a:r>
              <a:rPr lang="en-GB" sz="2400">
                <a:latin typeface="Arial" charset="0"/>
              </a:rPr>
              <a:t>    Corrosion rate easily calculated</a:t>
            </a:r>
          </a:p>
        </p:txBody>
      </p:sp>
      <p:sp>
        <p:nvSpPr>
          <p:cNvPr id="117769" name="Rectangle 9"/>
          <p:cNvSpPr>
            <a:spLocks noChangeArrowheads="1"/>
          </p:cNvSpPr>
          <p:nvPr/>
        </p:nvSpPr>
        <p:spPr bwMode="auto">
          <a:xfrm>
            <a:off x="0" y="5091113"/>
            <a:ext cx="69627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685800" algn="l"/>
              </a:tabLst>
            </a:pPr>
            <a:r>
              <a:rPr lang="en-GB" sz="2200">
                <a:latin typeface="Arial" charset="0"/>
              </a:rPr>
              <a:t>  Localized corrosion can be </a:t>
            </a:r>
            <a:r>
              <a:rPr lang="en-GB" sz="2400">
                <a:latin typeface="Arial" charset="0"/>
              </a:rPr>
              <a:t>identified</a:t>
            </a:r>
            <a:r>
              <a:rPr lang="en-GB" sz="2200">
                <a:latin typeface="Arial" charset="0"/>
              </a:rPr>
              <a:t> and measured</a:t>
            </a:r>
          </a:p>
        </p:txBody>
      </p:sp>
      <p:sp>
        <p:nvSpPr>
          <p:cNvPr id="117770" name="Rectangle 10"/>
          <p:cNvSpPr>
            <a:spLocks noChangeArrowheads="1"/>
          </p:cNvSpPr>
          <p:nvPr/>
        </p:nvSpPr>
        <p:spPr bwMode="auto">
          <a:xfrm>
            <a:off x="0" y="5670550"/>
            <a:ext cx="66643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Tx/>
              <a:buChar char="•"/>
            </a:pPr>
            <a:r>
              <a:rPr lang="en-GB" sz="2400">
                <a:latin typeface="Arial" charset="0"/>
              </a:rPr>
              <a:t>  Inhibitor performance can be easily assessed</a:t>
            </a:r>
            <a:r>
              <a:rPr lang="en-US" sz="2400">
                <a:latin typeface="Arial" charset="0"/>
              </a:rPr>
              <a:t> </a:t>
            </a:r>
          </a:p>
        </p:txBody>
      </p:sp>
      <p:sp>
        <p:nvSpPr>
          <p:cNvPr id="117771" name="Rectangle 11"/>
          <p:cNvSpPr>
            <a:spLocks noGrp="1" noChangeArrowheads="1"/>
          </p:cNvSpPr>
          <p:nvPr>
            <p:ph type="title"/>
          </p:nvPr>
        </p:nvSpPr>
        <p:spPr>
          <a:xfrm>
            <a:off x="457200" y="277813"/>
            <a:ext cx="8229600" cy="406400"/>
          </a:xfrm>
        </p:spPr>
        <p:txBody>
          <a:bodyPr/>
          <a:lstStyle/>
          <a:p>
            <a:pPr eaLnBrk="1" hangingPunct="1">
              <a:defRPr/>
            </a:pPr>
            <a:r>
              <a:rPr lang="en-US" sz="3800" b="1" smtClean="0">
                <a:solidFill>
                  <a:srgbClr val="00FF00"/>
                </a:solidFill>
              </a:rPr>
              <a:t>Corrosion Monitoring Techniques</a:t>
            </a:r>
          </a:p>
        </p:txBody>
      </p:sp>
      <p:sp>
        <p:nvSpPr>
          <p:cNvPr id="117772" name="Rectangle 12"/>
          <p:cNvSpPr>
            <a:spLocks noChangeArrowheads="1"/>
          </p:cNvSpPr>
          <p:nvPr/>
        </p:nvSpPr>
        <p:spPr bwMode="auto">
          <a:xfrm>
            <a:off x="2057400" y="10668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3"/>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4"/>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65"/>
                                        </p:tgtEl>
                                        <p:attrNameLst>
                                          <p:attrName>style.visibility</p:attrName>
                                        </p:attrNameLst>
                                      </p:cBhvr>
                                      <p:to>
                                        <p:strVal val="visible"/>
                                      </p:to>
                                    </p:set>
                                  </p:childTnLst>
                                  <p:subTnLst>
                                    <p:animClr clrSpc="rgb" dir="cw">
                                      <p:cBhvr override="childStyle">
                                        <p:cTn dur="1" fill="hold" display="0" masterRel="nextClick" afterEffect="1"/>
                                        <p:tgtEl>
                                          <p:spTgt spid="117765"/>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66"/>
                                        </p:tgtEl>
                                        <p:attrNameLst>
                                          <p:attrName>style.visibility</p:attrName>
                                        </p:attrNameLst>
                                      </p:cBhvr>
                                      <p:to>
                                        <p:strVal val="visible"/>
                                      </p:to>
                                    </p:set>
                                  </p:childTnLst>
                                  <p:subTnLst>
                                    <p:animClr clrSpc="rgb" dir="cw">
                                      <p:cBhvr override="childStyle">
                                        <p:cTn dur="1" fill="hold" display="0" masterRel="nextClick" afterEffect="1"/>
                                        <p:tgtEl>
                                          <p:spTgt spid="117766"/>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767"/>
                                        </p:tgtEl>
                                        <p:attrNameLst>
                                          <p:attrName>style.visibility</p:attrName>
                                        </p:attrNameLst>
                                      </p:cBhvr>
                                      <p:to>
                                        <p:strVal val="visible"/>
                                      </p:to>
                                    </p:set>
                                  </p:childTnLst>
                                  <p:subTnLst>
                                    <p:animClr clrSpc="rgb" dir="cw">
                                      <p:cBhvr override="childStyle">
                                        <p:cTn dur="1" fill="hold" display="0" masterRel="nextClick" afterEffect="1"/>
                                        <p:tgtEl>
                                          <p:spTgt spid="117767"/>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768"/>
                                        </p:tgtEl>
                                        <p:attrNameLst>
                                          <p:attrName>style.visibility</p:attrName>
                                        </p:attrNameLst>
                                      </p:cBhvr>
                                      <p:to>
                                        <p:strVal val="visible"/>
                                      </p:to>
                                    </p:set>
                                  </p:childTnLst>
                                  <p:subTnLst>
                                    <p:animClr clrSpc="rgb" dir="cw">
                                      <p:cBhvr override="childStyle">
                                        <p:cTn dur="1" fill="hold" display="0" masterRel="nextClick" afterEffect="1"/>
                                        <p:tgtEl>
                                          <p:spTgt spid="117768"/>
                                        </p:tgtEl>
                                        <p:attrNameLst>
                                          <p:attrName>ppt_c</p:attrName>
                                        </p:attrNameLst>
                                      </p:cBhvr>
                                      <p:to>
                                        <a:schemeClr va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769"/>
                                        </p:tgtEl>
                                        <p:attrNameLst>
                                          <p:attrName>style.visibility</p:attrName>
                                        </p:attrNameLst>
                                      </p:cBhvr>
                                      <p:to>
                                        <p:strVal val="visible"/>
                                      </p:to>
                                    </p:set>
                                  </p:childTnLst>
                                  <p:subTnLst>
                                    <p:animClr clrSpc="rgb" dir="cw">
                                      <p:cBhvr override="childStyle">
                                        <p:cTn dur="1" fill="hold" display="0" masterRel="nextClick" afterEffect="1"/>
                                        <p:tgtEl>
                                          <p:spTgt spid="117769"/>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p:bldP spid="117766" grpId="0"/>
      <p:bldP spid="117767" grpId="0"/>
      <p:bldP spid="117768" grpId="0"/>
      <p:bldP spid="117769" grpId="0"/>
      <p:bldP spid="11777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18788" name="Rectangle 4"/>
          <p:cNvSpPr>
            <a:spLocks noChangeArrowheads="1"/>
          </p:cNvSpPr>
          <p:nvPr/>
        </p:nvSpPr>
        <p:spPr bwMode="auto">
          <a:xfrm>
            <a:off x="381000" y="2286000"/>
            <a:ext cx="8458200" cy="1827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endParaRPr lang="en-US"/>
          </a:p>
          <a:p>
            <a:pPr algn="ctr"/>
            <a:r>
              <a:rPr lang="en-GB" sz="2400">
                <a:latin typeface="Arial" charset="0"/>
              </a:rPr>
              <a:t>Most useful in environments</a:t>
            </a:r>
          </a:p>
          <a:p>
            <a:pPr algn="ctr"/>
            <a:r>
              <a:rPr lang="en-GB" sz="2400">
                <a:latin typeface="Arial" charset="0"/>
              </a:rPr>
              <a:t>Where corrosion rates do not significantly change </a:t>
            </a:r>
          </a:p>
          <a:p>
            <a:pPr algn="ctr"/>
            <a:r>
              <a:rPr lang="en-GB" sz="2400">
                <a:latin typeface="Arial" charset="0"/>
              </a:rPr>
              <a:t>Over a long time periods</a:t>
            </a:r>
            <a:r>
              <a:rPr lang="en-US" sz="2400"/>
              <a:t> </a:t>
            </a:r>
            <a:endParaRPr lang="en-US" sz="2400">
              <a:latin typeface="Arial" charset="0"/>
            </a:endParaRPr>
          </a:p>
          <a:p>
            <a:pPr algn="ctr"/>
            <a:endParaRPr lang="en-US" sz="2400">
              <a:latin typeface="Arial" charset="0"/>
            </a:endParaRPr>
          </a:p>
        </p:txBody>
      </p:sp>
      <p:sp>
        <p:nvSpPr>
          <p:cNvPr id="118789" name="Rectangle 5"/>
          <p:cNvSpPr>
            <a:spLocks noChangeArrowheads="1"/>
          </p:cNvSpPr>
          <p:nvPr/>
        </p:nvSpPr>
        <p:spPr bwMode="auto">
          <a:xfrm>
            <a:off x="990600" y="4495800"/>
            <a:ext cx="7051675" cy="1249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defRPr/>
            </a:pPr>
            <a:r>
              <a:rPr lang="en-GB" sz="2400">
                <a:latin typeface="Arial" charset="0"/>
              </a:rPr>
              <a:t>They can provide a useful correlation with other </a:t>
            </a:r>
          </a:p>
          <a:p>
            <a:pPr algn="ctr">
              <a:defRPr/>
            </a:pPr>
            <a:endParaRPr lang="en-GB" sz="2400">
              <a:latin typeface="Arial" charset="0"/>
            </a:endParaRPr>
          </a:p>
          <a:p>
            <a:pPr algn="ctr">
              <a:defRPr/>
            </a:pPr>
            <a:r>
              <a:rPr lang="en-GB" sz="2400">
                <a:latin typeface="Arial" charset="0"/>
              </a:rPr>
              <a:t>Techniques such as </a:t>
            </a:r>
            <a:r>
              <a:rPr lang="en-GB" sz="2800" b="1">
                <a:solidFill>
                  <a:srgbClr val="FF0000"/>
                </a:solidFill>
                <a:effectLst>
                  <a:outerShdw blurRad="38100" dist="38100" dir="2700000" algn="tl">
                    <a:srgbClr val="000000"/>
                  </a:outerShdw>
                </a:effectLst>
                <a:latin typeface="Arial" charset="0"/>
              </a:rPr>
              <a:t>ER</a:t>
            </a:r>
            <a:r>
              <a:rPr lang="en-GB" sz="2400">
                <a:latin typeface="Arial" charset="0"/>
              </a:rPr>
              <a:t> and</a:t>
            </a:r>
            <a:r>
              <a:rPr lang="en-GB" sz="2800" b="1">
                <a:effectLst>
                  <a:outerShdw blurRad="38100" dist="38100" dir="2700000" algn="tl">
                    <a:srgbClr val="000000"/>
                  </a:outerShdw>
                </a:effectLst>
                <a:latin typeface="Arial" charset="0"/>
              </a:rPr>
              <a:t> </a:t>
            </a:r>
            <a:r>
              <a:rPr lang="en-GB" sz="2800" b="1">
                <a:solidFill>
                  <a:srgbClr val="FF0000"/>
                </a:solidFill>
                <a:effectLst>
                  <a:outerShdw blurRad="38100" dist="38100" dir="2700000" algn="tl">
                    <a:srgbClr val="000000"/>
                  </a:outerShdw>
                </a:effectLst>
                <a:latin typeface="Arial" charset="0"/>
              </a:rPr>
              <a:t>LPR</a:t>
            </a:r>
            <a:r>
              <a:rPr lang="en-GB" sz="2400">
                <a:latin typeface="Arial" charset="0"/>
              </a:rPr>
              <a:t> measurements</a:t>
            </a:r>
            <a:r>
              <a:rPr lang="en-US"/>
              <a:t> </a:t>
            </a:r>
          </a:p>
        </p:txBody>
      </p:sp>
      <p:sp>
        <p:nvSpPr>
          <p:cNvPr id="118791" name="Rectangle 7"/>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p>
        </p:txBody>
      </p:sp>
      <p:sp>
        <p:nvSpPr>
          <p:cNvPr id="118792" name="Rectangle 8"/>
          <p:cNvSpPr>
            <a:spLocks noChangeArrowheads="1"/>
          </p:cNvSpPr>
          <p:nvPr/>
        </p:nvSpPr>
        <p:spPr bwMode="auto">
          <a:xfrm>
            <a:off x="2057400" y="15240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3"/>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4"/>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childTnLst>
                                  <p:subTnLst>
                                    <p:animClr clrSpc="rgb" dir="cw">
                                      <p:cBhvr override="childStyle">
                                        <p:cTn dur="1" fill="hold" display="0" masterRel="nextClick" afterEffect="1"/>
                                        <p:tgtEl>
                                          <p:spTgt spid="118788"/>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78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19812" name="Rectangle 4"/>
          <p:cNvSpPr>
            <a:spLocks noChangeArrowheads="1"/>
          </p:cNvSpPr>
          <p:nvPr/>
        </p:nvSpPr>
        <p:spPr bwMode="auto">
          <a:xfrm>
            <a:off x="685800" y="2209800"/>
            <a:ext cx="7569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GB" sz="2400"/>
              <a:t>‘Good Practices’ In The Application For Coupon Testing</a:t>
            </a:r>
          </a:p>
        </p:txBody>
      </p:sp>
      <p:sp>
        <p:nvSpPr>
          <p:cNvPr id="119813" name="Rectangle 5"/>
          <p:cNvSpPr>
            <a:spLocks noChangeArrowheads="1"/>
          </p:cNvSpPr>
          <p:nvPr/>
        </p:nvSpPr>
        <p:spPr bwMode="auto">
          <a:xfrm>
            <a:off x="381000" y="2971800"/>
            <a:ext cx="838993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1143000" algn="l"/>
              </a:tabLst>
            </a:pPr>
            <a:r>
              <a:rPr lang="en-GB" sz="2400">
                <a:latin typeface="Arial" charset="0"/>
              </a:rPr>
              <a:t> The chemistry and processing history of the Material in the </a:t>
            </a:r>
          </a:p>
          <a:p>
            <a:pPr eaLnBrk="1" hangingPunct="1">
              <a:buFont typeface="Symbol" pitchFamily="18" charset="2"/>
              <a:buNone/>
              <a:tabLst>
                <a:tab pos="1143000" algn="l"/>
              </a:tabLst>
            </a:pPr>
            <a:r>
              <a:rPr lang="en-GB" sz="2400">
                <a:latin typeface="Arial" charset="0"/>
              </a:rPr>
              <a:t>   coupon must be known</a:t>
            </a:r>
          </a:p>
        </p:txBody>
      </p:sp>
      <p:sp>
        <p:nvSpPr>
          <p:cNvPr id="119814" name="Rectangle 6"/>
          <p:cNvSpPr>
            <a:spLocks noChangeArrowheads="1"/>
          </p:cNvSpPr>
          <p:nvPr/>
        </p:nvSpPr>
        <p:spPr bwMode="auto">
          <a:xfrm>
            <a:off x="381000" y="4038600"/>
            <a:ext cx="81565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1143000" algn="l"/>
              </a:tabLst>
            </a:pPr>
            <a:r>
              <a:rPr lang="en-GB" sz="2400">
                <a:latin typeface="Arial" charset="0"/>
              </a:rPr>
              <a:t> The coupon must be positively identified Usually by code </a:t>
            </a:r>
          </a:p>
          <a:p>
            <a:pPr eaLnBrk="1" hangingPunct="1">
              <a:buFont typeface="Symbol" pitchFamily="18" charset="2"/>
              <a:buNone/>
              <a:tabLst>
                <a:tab pos="1143000" algn="l"/>
              </a:tabLst>
            </a:pPr>
            <a:r>
              <a:rPr lang="en-GB" sz="2400">
                <a:latin typeface="Arial" charset="0"/>
              </a:rPr>
              <a:t>   numbers stencilled into the Specimen</a:t>
            </a:r>
          </a:p>
        </p:txBody>
      </p:sp>
      <p:sp>
        <p:nvSpPr>
          <p:cNvPr id="119815" name="Rectangle 7"/>
          <p:cNvSpPr>
            <a:spLocks noChangeArrowheads="1"/>
          </p:cNvSpPr>
          <p:nvPr/>
        </p:nvSpPr>
        <p:spPr bwMode="auto">
          <a:xfrm>
            <a:off x="392113" y="5181600"/>
            <a:ext cx="6662737"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1143000" algn="l"/>
              </a:tabLst>
            </a:pPr>
            <a:r>
              <a:rPr lang="en-GB" sz="2400">
                <a:latin typeface="Arial" charset="0"/>
              </a:rPr>
              <a:t>  Data about the specific coupon test should be</a:t>
            </a:r>
          </a:p>
          <a:p>
            <a:pPr eaLnBrk="1" hangingPunct="1">
              <a:buFont typeface="Symbol" pitchFamily="18" charset="2"/>
              <a:buNone/>
              <a:tabLst>
                <a:tab pos="1143000" algn="l"/>
              </a:tabLst>
            </a:pPr>
            <a:r>
              <a:rPr lang="en-GB" sz="2400">
                <a:latin typeface="Arial" charset="0"/>
              </a:rPr>
              <a:t>    Recorded in a permanent logbook</a:t>
            </a:r>
          </a:p>
        </p:txBody>
      </p:sp>
      <p:sp>
        <p:nvSpPr>
          <p:cNvPr id="119817" name="Rectangle 9"/>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p>
        </p:txBody>
      </p:sp>
      <p:sp>
        <p:nvSpPr>
          <p:cNvPr id="119818" name="Rectangle 10"/>
          <p:cNvSpPr>
            <a:spLocks noChangeArrowheads="1"/>
          </p:cNvSpPr>
          <p:nvPr/>
        </p:nvSpPr>
        <p:spPr bwMode="auto">
          <a:xfrm>
            <a:off x="1981200" y="13716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3"/>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4"/>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subTnLst>
                                    <p:animClr clrSpc="rgb" dir="cw">
                                      <p:cBhvr override="childStyle">
                                        <p:cTn dur="1" fill="hold" display="0" masterRel="nextClick" afterEffect="1"/>
                                        <p:tgtEl>
                                          <p:spTgt spid="119812"/>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3"/>
                                        </p:tgtEl>
                                        <p:attrNameLst>
                                          <p:attrName>style.visibility</p:attrName>
                                        </p:attrNameLst>
                                      </p:cBhvr>
                                      <p:to>
                                        <p:strVal val="visible"/>
                                      </p:to>
                                    </p:set>
                                  </p:childTnLst>
                                  <p:subTnLst>
                                    <p:animClr clrSpc="rgb" dir="cw">
                                      <p:cBhvr override="childStyle">
                                        <p:cTn dur="1" fill="hold" display="0" masterRel="nextClick" afterEffect="1"/>
                                        <p:tgtEl>
                                          <p:spTgt spid="119813"/>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4"/>
                                        </p:tgtEl>
                                        <p:attrNameLst>
                                          <p:attrName>style.visibility</p:attrName>
                                        </p:attrNameLst>
                                      </p:cBhvr>
                                      <p:to>
                                        <p:strVal val="visible"/>
                                      </p:to>
                                    </p:set>
                                  </p:childTnLst>
                                  <p:subTnLst>
                                    <p:animClr clrSpc="rgb" dir="cw">
                                      <p:cBhvr override="childStyle">
                                        <p:cTn dur="1" fill="hold" display="0" masterRel="nextClick" afterEffect="1"/>
                                        <p:tgtEl>
                                          <p:spTgt spid="119814"/>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P spid="119813" grpId="0"/>
      <p:bldP spid="119814" grpId="0"/>
      <p:bldP spid="1198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20836" name="Rectangle 4"/>
          <p:cNvSpPr>
            <a:spLocks noChangeArrowheads="1"/>
          </p:cNvSpPr>
          <p:nvPr/>
        </p:nvSpPr>
        <p:spPr bwMode="auto">
          <a:xfrm>
            <a:off x="304800" y="3581400"/>
            <a:ext cx="3867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1143000" algn="l"/>
              </a:tabLst>
            </a:pPr>
            <a:r>
              <a:rPr lang="en-GB" sz="2400">
                <a:latin typeface="Arial" charset="0"/>
              </a:rPr>
              <a:t>  Dimension of the coupon</a:t>
            </a:r>
          </a:p>
        </p:txBody>
      </p:sp>
      <p:sp>
        <p:nvSpPr>
          <p:cNvPr id="120837" name="Rectangle 5"/>
          <p:cNvSpPr>
            <a:spLocks noChangeArrowheads="1"/>
          </p:cNvSpPr>
          <p:nvPr/>
        </p:nvSpPr>
        <p:spPr bwMode="auto">
          <a:xfrm>
            <a:off x="304800" y="4953000"/>
            <a:ext cx="1649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buSzPct val="135000"/>
              <a:buFontTx/>
              <a:buChar char="•"/>
              <a:tabLst>
                <a:tab pos="1143000" algn="l"/>
              </a:tabLst>
            </a:pPr>
            <a:r>
              <a:rPr lang="en-GB" sz="2400" b="1">
                <a:latin typeface="Arial" charset="0"/>
              </a:rPr>
              <a:t>  </a:t>
            </a:r>
            <a:r>
              <a:rPr lang="en-GB" sz="2400">
                <a:latin typeface="Arial" charset="0"/>
              </a:rPr>
              <a:t>Location</a:t>
            </a:r>
            <a:endParaRPr lang="en-GB"/>
          </a:p>
        </p:txBody>
      </p:sp>
      <p:sp>
        <p:nvSpPr>
          <p:cNvPr id="120838" name="Rectangle 6"/>
          <p:cNvSpPr>
            <a:spLocks noChangeArrowheads="1"/>
          </p:cNvSpPr>
          <p:nvPr/>
        </p:nvSpPr>
        <p:spPr bwMode="auto">
          <a:xfrm>
            <a:off x="381000" y="2133600"/>
            <a:ext cx="7848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GB" sz="2400">
                <a:latin typeface="Arial" charset="0"/>
              </a:rPr>
              <a:t>       Items which must be recorded like:</a:t>
            </a:r>
          </a:p>
        </p:txBody>
      </p:sp>
      <p:sp>
        <p:nvSpPr>
          <p:cNvPr id="120839" name="Rectangle 7"/>
          <p:cNvSpPr>
            <a:spLocks noChangeArrowheads="1"/>
          </p:cNvSpPr>
          <p:nvPr/>
        </p:nvSpPr>
        <p:spPr bwMode="auto">
          <a:xfrm>
            <a:off x="304800" y="2819400"/>
            <a:ext cx="6343650"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buSzPct val="135000"/>
              <a:buFontTx/>
              <a:buChar char="•"/>
              <a:tabLst>
                <a:tab pos="1600200" algn="l"/>
              </a:tabLst>
            </a:pPr>
            <a:r>
              <a:rPr lang="en-GB" sz="2400">
                <a:latin typeface="Arial" charset="0"/>
              </a:rPr>
              <a:t>  Detailed information on the coupon</a:t>
            </a:r>
            <a:r>
              <a:rPr lang="en-GB" b="1"/>
              <a:t> </a:t>
            </a:r>
            <a:endParaRPr lang="en-US"/>
          </a:p>
          <a:p>
            <a:pPr>
              <a:tabLst>
                <a:tab pos="1600200" algn="l"/>
              </a:tabLst>
            </a:pPr>
            <a:r>
              <a:rPr lang="en-GB">
                <a:latin typeface="Arial" charset="0"/>
              </a:rPr>
              <a:t>     (chemistry, mechanical properties and processing history)</a:t>
            </a:r>
          </a:p>
        </p:txBody>
      </p:sp>
      <p:sp>
        <p:nvSpPr>
          <p:cNvPr id="120840" name="Rectangle 8"/>
          <p:cNvSpPr>
            <a:spLocks noChangeArrowheads="1"/>
          </p:cNvSpPr>
          <p:nvPr/>
        </p:nvSpPr>
        <p:spPr bwMode="auto">
          <a:xfrm>
            <a:off x="304800" y="4038600"/>
            <a:ext cx="4175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1143000" algn="l"/>
              </a:tabLst>
            </a:pPr>
            <a:r>
              <a:rPr lang="en-GB" sz="2400">
                <a:latin typeface="Arial" charset="0"/>
              </a:rPr>
              <a:t>  Initial weight of the coupon</a:t>
            </a:r>
            <a:r>
              <a:rPr lang="en-GB"/>
              <a:t> </a:t>
            </a:r>
          </a:p>
        </p:txBody>
      </p:sp>
      <p:sp>
        <p:nvSpPr>
          <p:cNvPr id="120841" name="Rectangle 9"/>
          <p:cNvSpPr>
            <a:spLocks noChangeArrowheads="1"/>
          </p:cNvSpPr>
          <p:nvPr/>
        </p:nvSpPr>
        <p:spPr bwMode="auto">
          <a:xfrm>
            <a:off x="304800" y="4495800"/>
            <a:ext cx="35956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1143000" algn="l"/>
              </a:tabLst>
            </a:pPr>
            <a:r>
              <a:rPr lang="en-GB" sz="2400">
                <a:latin typeface="Arial" charset="0"/>
              </a:rPr>
              <a:t>  Initial surface condition</a:t>
            </a:r>
          </a:p>
        </p:txBody>
      </p:sp>
      <p:sp>
        <p:nvSpPr>
          <p:cNvPr id="120842" name="Rectangle 10"/>
          <p:cNvSpPr>
            <a:spLocks noChangeArrowheads="1"/>
          </p:cNvSpPr>
          <p:nvPr/>
        </p:nvSpPr>
        <p:spPr bwMode="auto">
          <a:xfrm>
            <a:off x="304800" y="5410200"/>
            <a:ext cx="34972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buSzPct val="135000"/>
              <a:buFontTx/>
              <a:buChar char="•"/>
              <a:tabLst>
                <a:tab pos="1143000" algn="l"/>
              </a:tabLst>
            </a:pPr>
            <a:r>
              <a:rPr lang="en-GB" sz="2400" b="1">
                <a:latin typeface="Arial" charset="0"/>
              </a:rPr>
              <a:t>  </a:t>
            </a:r>
            <a:r>
              <a:rPr lang="en-GB" sz="2400">
                <a:latin typeface="Arial" charset="0"/>
              </a:rPr>
              <a:t>Condition of Exposure</a:t>
            </a:r>
            <a:endParaRPr lang="en-GB"/>
          </a:p>
        </p:txBody>
      </p:sp>
      <p:sp>
        <p:nvSpPr>
          <p:cNvPr id="120843" name="Rectangle 11"/>
          <p:cNvSpPr>
            <a:spLocks noChangeArrowheads="1"/>
          </p:cNvSpPr>
          <p:nvPr/>
        </p:nvSpPr>
        <p:spPr bwMode="auto">
          <a:xfrm>
            <a:off x="304800" y="5943600"/>
            <a:ext cx="60245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buSzPct val="135000"/>
              <a:buFontTx/>
              <a:buChar char="•"/>
              <a:tabLst>
                <a:tab pos="1143000" algn="l"/>
              </a:tabLst>
            </a:pPr>
            <a:r>
              <a:rPr lang="en-GB" sz="2400">
                <a:latin typeface="Arial" charset="0"/>
              </a:rPr>
              <a:t>  Time of exposure must also be recorded</a:t>
            </a:r>
            <a:r>
              <a:rPr lang="en-US"/>
              <a:t> </a:t>
            </a:r>
            <a:endParaRPr lang="en-GB"/>
          </a:p>
        </p:txBody>
      </p:sp>
      <p:sp>
        <p:nvSpPr>
          <p:cNvPr id="120845" name="Rectangle 13"/>
          <p:cNvSpPr>
            <a:spLocks noGrp="1" noChangeArrowheads="1"/>
          </p:cNvSpPr>
          <p:nvPr>
            <p:ph type="title"/>
          </p:nvPr>
        </p:nvSpPr>
        <p:spPr/>
        <p:txBody>
          <a:bodyPr/>
          <a:lstStyle/>
          <a:p>
            <a:pPr eaLnBrk="1" hangingPunct="1">
              <a:defRPr/>
            </a:pPr>
            <a:r>
              <a:rPr lang="en-US" sz="3800" b="1" smtClean="0">
                <a:solidFill>
                  <a:srgbClr val="00FF00"/>
                </a:solidFill>
              </a:rPr>
              <a:t>Corrosion Monitoring Techniques</a:t>
            </a:r>
          </a:p>
        </p:txBody>
      </p:sp>
      <p:sp>
        <p:nvSpPr>
          <p:cNvPr id="120846" name="Rectangle 14"/>
          <p:cNvSpPr>
            <a:spLocks noChangeArrowheads="1"/>
          </p:cNvSpPr>
          <p:nvPr/>
        </p:nvSpPr>
        <p:spPr bwMode="auto">
          <a:xfrm>
            <a:off x="1981200" y="13716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3"/>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4"/>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childTnLst>
                                  <p:subTnLst>
                                    <p:animClr clrSpc="rgb" dir="cw">
                                      <p:cBhvr override="childStyle">
                                        <p:cTn dur="1" fill="hold" display="0" masterRel="nextClick" afterEffect="1"/>
                                        <p:tgtEl>
                                          <p:spTgt spid="120838"/>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9"/>
                                        </p:tgtEl>
                                        <p:attrNameLst>
                                          <p:attrName>style.visibility</p:attrName>
                                        </p:attrNameLst>
                                      </p:cBhvr>
                                      <p:to>
                                        <p:strVal val="visible"/>
                                      </p:to>
                                    </p:set>
                                  </p:childTnLst>
                                  <p:subTnLst>
                                    <p:animClr clrSpc="rgb" dir="cw">
                                      <p:cBhvr override="childStyle">
                                        <p:cTn dur="1" fill="hold" display="0" masterRel="nextClick" afterEffect="1"/>
                                        <p:tgtEl>
                                          <p:spTgt spid="120839"/>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6"/>
                                        </p:tgtEl>
                                        <p:attrNameLst>
                                          <p:attrName>style.visibility</p:attrName>
                                        </p:attrNameLst>
                                      </p:cBhvr>
                                      <p:to>
                                        <p:strVal val="visible"/>
                                      </p:to>
                                    </p:set>
                                  </p:childTnLst>
                                  <p:subTnLst>
                                    <p:animClr clrSpc="rgb" dir="cw">
                                      <p:cBhvr override="childStyle">
                                        <p:cTn dur="1" fill="hold" display="0" masterRel="nextClick" afterEffect="1"/>
                                        <p:tgtEl>
                                          <p:spTgt spid="120836"/>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40"/>
                                        </p:tgtEl>
                                        <p:attrNameLst>
                                          <p:attrName>style.visibility</p:attrName>
                                        </p:attrNameLst>
                                      </p:cBhvr>
                                      <p:to>
                                        <p:strVal val="visible"/>
                                      </p:to>
                                    </p:set>
                                  </p:childTnLst>
                                  <p:subTnLst>
                                    <p:animClr clrSpc="rgb" dir="cw">
                                      <p:cBhvr override="childStyle">
                                        <p:cTn dur="1" fill="hold" display="0" masterRel="nextClick" afterEffect="1"/>
                                        <p:tgtEl>
                                          <p:spTgt spid="120840"/>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841"/>
                                        </p:tgtEl>
                                        <p:attrNameLst>
                                          <p:attrName>style.visibility</p:attrName>
                                        </p:attrNameLst>
                                      </p:cBhvr>
                                      <p:to>
                                        <p:strVal val="visible"/>
                                      </p:to>
                                    </p:set>
                                  </p:childTnLst>
                                  <p:subTnLst>
                                    <p:animClr clrSpc="rgb" dir="cw">
                                      <p:cBhvr override="childStyle">
                                        <p:cTn dur="1" fill="hold" display="0" masterRel="nextClick" afterEffect="1"/>
                                        <p:tgtEl>
                                          <p:spTgt spid="120841"/>
                                        </p:tgtEl>
                                        <p:attrNameLst>
                                          <p:attrName>ppt_c</p:attrName>
                                        </p:attrNameLst>
                                      </p:cBhvr>
                                      <p:to>
                                        <a:schemeClr va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837"/>
                                        </p:tgtEl>
                                        <p:attrNameLst>
                                          <p:attrName>style.visibility</p:attrName>
                                        </p:attrNameLst>
                                      </p:cBhvr>
                                      <p:to>
                                        <p:strVal val="visible"/>
                                      </p:to>
                                    </p:set>
                                  </p:childTnLst>
                                  <p:subTnLst>
                                    <p:animClr clrSpc="rgb" dir="cw">
                                      <p:cBhvr override="childStyle">
                                        <p:cTn dur="1" fill="hold" display="0" masterRel="nextClick" afterEffect="1"/>
                                        <p:tgtEl>
                                          <p:spTgt spid="120837"/>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842"/>
                                        </p:tgtEl>
                                        <p:attrNameLst>
                                          <p:attrName>style.visibility</p:attrName>
                                        </p:attrNameLst>
                                      </p:cBhvr>
                                      <p:to>
                                        <p:strVal val="visible"/>
                                      </p:to>
                                    </p:set>
                                  </p:childTnLst>
                                  <p:subTnLst>
                                    <p:animClr clrSpc="rgb" dir="cw">
                                      <p:cBhvr override="childStyle">
                                        <p:cTn dur="1" fill="hold" display="0" masterRel="nextClick" afterEffect="1"/>
                                        <p:tgtEl>
                                          <p:spTgt spid="120842"/>
                                        </p:tgtEl>
                                        <p:attrNameLst>
                                          <p:attrName>ppt_c</p:attrName>
                                        </p:attrNameLst>
                                      </p:cBhvr>
                                      <p:to>
                                        <a:schemeClr val="hlink"/>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0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P spid="120837" grpId="0"/>
      <p:bldP spid="120838" grpId="0"/>
      <p:bldP spid="120839" grpId="0"/>
      <p:bldP spid="120840" grpId="0"/>
      <p:bldP spid="120841" grpId="0"/>
      <p:bldP spid="120842" grpId="0"/>
      <p:bldP spid="12084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609600" y="152400"/>
            <a:ext cx="7772400" cy="1470025"/>
          </a:xfrm>
        </p:spPr>
        <p:txBody>
          <a:bodyPr/>
          <a:lstStyle/>
          <a:p>
            <a:pPr eaLnBrk="1" hangingPunct="1">
              <a:defRPr/>
            </a:pPr>
            <a:r>
              <a:rPr lang="en-US" smtClean="0">
                <a:solidFill>
                  <a:srgbClr val="00FF00"/>
                </a:solidFill>
                <a:latin typeface="Impact" pitchFamily="34" charset="0"/>
              </a:rPr>
              <a:t>Corrosion Monitoring</a:t>
            </a:r>
          </a:p>
        </p:txBody>
      </p:sp>
      <p:sp>
        <p:nvSpPr>
          <p:cNvPr id="247811" name="Rectangle 3"/>
          <p:cNvSpPr>
            <a:spLocks noGrp="1" noChangeArrowheads="1"/>
          </p:cNvSpPr>
          <p:nvPr>
            <p:ph type="subTitle" idx="1"/>
          </p:nvPr>
        </p:nvSpPr>
        <p:spPr>
          <a:xfrm>
            <a:off x="533400" y="1524000"/>
            <a:ext cx="8077200" cy="5105400"/>
          </a:xfrm>
        </p:spPr>
        <p:txBody>
          <a:bodyPr/>
          <a:lstStyle/>
          <a:p>
            <a:pPr eaLnBrk="1" hangingPunct="1">
              <a:defRPr/>
            </a:pPr>
            <a:r>
              <a:rPr lang="en-US" sz="3600" smtClean="0">
                <a:latin typeface="Times New Roman" pitchFamily="18" charset="0"/>
              </a:rPr>
              <a:t>Corrosion is a difficult phenomenon to control in an economical manner. </a:t>
            </a:r>
          </a:p>
          <a:p>
            <a:pPr eaLnBrk="1" hangingPunct="1">
              <a:defRPr/>
            </a:pPr>
            <a:r>
              <a:rPr lang="en-US" sz="3600" smtClean="0">
                <a:latin typeface="Times New Roman" pitchFamily="18" charset="0"/>
              </a:rPr>
              <a:t>Unlike the measurement of some process control parameters such as pressure, flow, pH or temperature, it has not been possible to measure various manifestation of corrosion activity in real time </a:t>
            </a:r>
          </a:p>
          <a:p>
            <a:pPr eaLnBrk="1" hangingPunct="1">
              <a:defRPr/>
            </a:pPr>
            <a:r>
              <a:rPr lang="en-US" sz="3600" b="1" smtClean="0">
                <a:latin typeface="Times New Roman" pitchFamily="18" charset="0"/>
              </a:rPr>
              <a:t>until recently</a:t>
            </a:r>
          </a:p>
        </p:txBody>
      </p:sp>
    </p:spTree>
  </p:cSld>
  <p:clrMapOvr>
    <a:masterClrMapping/>
  </p:clrMapOvr>
  <p:transition spd="slow">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pic>
        <p:nvPicPr>
          <p:cNvPr id="12186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0400" y="1676400"/>
            <a:ext cx="2447925"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1" name="Rectangle 5"/>
          <p:cNvSpPr>
            <a:spLocks noChangeArrowheads="1"/>
          </p:cNvSpPr>
          <p:nvPr/>
        </p:nvSpPr>
        <p:spPr bwMode="auto">
          <a:xfrm>
            <a:off x="2501900" y="2298700"/>
            <a:ext cx="43180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GB" sz="1200" b="1">
                <a:solidFill>
                  <a:schemeClr val="tx2"/>
                </a:solidFill>
                <a:latin typeface="Arial" charset="0"/>
              </a:rPr>
              <a:t>COUPON AFTER EXPOSURE TO A CORROSIVE MEDIUM</a:t>
            </a:r>
          </a:p>
        </p:txBody>
      </p:sp>
      <p:sp>
        <p:nvSpPr>
          <p:cNvPr id="121862" name="Rectangle 6"/>
          <p:cNvSpPr>
            <a:spLocks noChangeArrowheads="1"/>
          </p:cNvSpPr>
          <p:nvPr/>
        </p:nvSpPr>
        <p:spPr bwMode="auto">
          <a:xfrm>
            <a:off x="568325" y="2667000"/>
            <a:ext cx="82835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GB" sz="2400">
                <a:latin typeface="Arial" charset="0"/>
              </a:rPr>
              <a:t>Evaluation of general mass-loss corrosion rate</a:t>
            </a:r>
          </a:p>
          <a:p>
            <a:pPr algn="ctr"/>
            <a:r>
              <a:rPr lang="en-GB" sz="2400">
                <a:latin typeface="Arial" charset="0"/>
              </a:rPr>
              <a:t>(In millimetres per year - mmpy) from coupon tests Equation</a:t>
            </a:r>
          </a:p>
        </p:txBody>
      </p:sp>
      <p:sp>
        <p:nvSpPr>
          <p:cNvPr id="121863" name="Rectangle 7"/>
          <p:cNvSpPr>
            <a:spLocks noChangeArrowheads="1"/>
          </p:cNvSpPr>
          <p:nvPr/>
        </p:nvSpPr>
        <p:spPr bwMode="auto">
          <a:xfrm>
            <a:off x="1143000" y="3581400"/>
            <a:ext cx="67071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GB" sz="2400">
                <a:latin typeface="Arial" charset="0"/>
              </a:rPr>
              <a:t>Corrosion Rate (in mmpy) = (8.76 × 104) M/ADT</a:t>
            </a:r>
          </a:p>
        </p:txBody>
      </p:sp>
      <p:sp>
        <p:nvSpPr>
          <p:cNvPr id="121864" name="Rectangle 8"/>
          <p:cNvSpPr>
            <a:spLocks noChangeArrowheads="1"/>
          </p:cNvSpPr>
          <p:nvPr/>
        </p:nvSpPr>
        <p:spPr bwMode="auto">
          <a:xfrm>
            <a:off x="2667000" y="4221163"/>
            <a:ext cx="3309938" cy="222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defRPr/>
            </a:pPr>
            <a:r>
              <a:rPr lang="en-GB" sz="2400">
                <a:latin typeface="Arial" charset="0"/>
              </a:rPr>
              <a:t>Where, </a:t>
            </a:r>
            <a:endParaRPr lang="en-US" sz="2400">
              <a:latin typeface="Arial" charset="0"/>
            </a:endParaRPr>
          </a:p>
          <a:p>
            <a:pPr algn="ctr">
              <a:defRPr/>
            </a:pPr>
            <a:r>
              <a:rPr lang="en-GB" sz="2400">
                <a:latin typeface="Arial" charset="0"/>
              </a:rPr>
              <a:t>M=mass loss g; </a:t>
            </a:r>
            <a:endParaRPr lang="en-US" sz="2400">
              <a:latin typeface="Arial" charset="0"/>
            </a:endParaRPr>
          </a:p>
          <a:p>
            <a:pPr algn="ctr">
              <a:defRPr/>
            </a:pPr>
            <a:r>
              <a:rPr lang="en-GB" sz="2400">
                <a:latin typeface="Arial" charset="0"/>
              </a:rPr>
              <a:t>A=surface area, cm2; </a:t>
            </a:r>
            <a:endParaRPr lang="en-US" sz="2400">
              <a:latin typeface="Arial" charset="0"/>
            </a:endParaRPr>
          </a:p>
          <a:p>
            <a:pPr algn="ctr">
              <a:defRPr/>
            </a:pPr>
            <a:r>
              <a:rPr lang="en-GB" sz="2400">
                <a:latin typeface="Arial" charset="0"/>
              </a:rPr>
              <a:t>D=density, g/cm3; and </a:t>
            </a:r>
            <a:endParaRPr lang="en-US" sz="2400">
              <a:latin typeface="Arial" charset="0"/>
            </a:endParaRPr>
          </a:p>
          <a:p>
            <a:pPr algn="ctr">
              <a:defRPr/>
            </a:pPr>
            <a:r>
              <a:rPr lang="en-GB" sz="2400">
                <a:latin typeface="Arial" charset="0"/>
              </a:rPr>
              <a:t>T=time, h. </a:t>
            </a:r>
            <a:endParaRPr lang="en-US" sz="2400">
              <a:latin typeface="Arial" charset="0"/>
            </a:endParaRPr>
          </a:p>
          <a:p>
            <a:pPr algn="ctr">
              <a:defRPr/>
            </a:pPr>
            <a:r>
              <a:rPr lang="en-GB" sz="2000" u="sng">
                <a:effectLst>
                  <a:outerShdw blurRad="38100" dist="38100" dir="2700000" algn="tl">
                    <a:srgbClr val="000000"/>
                  </a:outerShdw>
                </a:effectLst>
                <a:latin typeface="Arial" charset="0"/>
              </a:rPr>
              <a:t>mmpy x  40 = (mpy)</a:t>
            </a:r>
          </a:p>
        </p:txBody>
      </p:sp>
      <p:sp>
        <p:nvSpPr>
          <p:cNvPr id="121865" name="Rectangle 9"/>
          <p:cNvSpPr>
            <a:spLocks noGrp="1" noChangeArrowheads="1"/>
          </p:cNvSpPr>
          <p:nvPr>
            <p:ph type="title"/>
          </p:nvPr>
        </p:nvSpPr>
        <p:spPr>
          <a:xfrm>
            <a:off x="457200" y="277813"/>
            <a:ext cx="8229600" cy="406400"/>
          </a:xfrm>
        </p:spPr>
        <p:txBody>
          <a:bodyPr/>
          <a:lstStyle/>
          <a:p>
            <a:pPr eaLnBrk="1" hangingPunct="1">
              <a:defRPr/>
            </a:pPr>
            <a:r>
              <a:rPr lang="en-US" sz="3800" b="1" smtClean="0">
                <a:solidFill>
                  <a:srgbClr val="00FF00"/>
                </a:solidFill>
              </a:rPr>
              <a:t>Corrosion Monitoring Techniques</a:t>
            </a:r>
          </a:p>
        </p:txBody>
      </p:sp>
      <p:sp>
        <p:nvSpPr>
          <p:cNvPr id="121866" name="Rectangle 10"/>
          <p:cNvSpPr>
            <a:spLocks noChangeArrowheads="1"/>
          </p:cNvSpPr>
          <p:nvPr/>
        </p:nvSpPr>
        <p:spPr bwMode="auto">
          <a:xfrm>
            <a:off x="1905000" y="9906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4"/>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5"/>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1"/>
                                        </p:tgtEl>
                                        <p:attrNameLst>
                                          <p:attrName>style.visibility</p:attrName>
                                        </p:attrNameLst>
                                      </p:cBhvr>
                                      <p:to>
                                        <p:strVal val="visible"/>
                                      </p:to>
                                    </p:set>
                                  </p:childTnLst>
                                  <p:subTnLst>
                                    <p:animClr clrSpc="rgb" dir="cw">
                                      <p:cBhvr override="childStyle">
                                        <p:cTn dur="1" fill="hold" display="0" masterRel="nextClick" afterEffect="1"/>
                                        <p:tgtEl>
                                          <p:spTgt spid="121861"/>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862"/>
                                        </p:tgtEl>
                                        <p:attrNameLst>
                                          <p:attrName>style.visibility</p:attrName>
                                        </p:attrNameLst>
                                      </p:cBhvr>
                                      <p:to>
                                        <p:strVal val="visible"/>
                                      </p:to>
                                    </p:set>
                                  </p:childTnLst>
                                  <p:subTnLst>
                                    <p:animClr clrSpc="rgb" dir="cw">
                                      <p:cBhvr override="childStyle">
                                        <p:cTn dur="1" fill="hold" display="0" masterRel="nextClick" afterEffect="1"/>
                                        <p:tgtEl>
                                          <p:spTgt spid="121862"/>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863"/>
                                        </p:tgtEl>
                                        <p:attrNameLst>
                                          <p:attrName>style.visibility</p:attrName>
                                        </p:attrNameLst>
                                      </p:cBhvr>
                                      <p:to>
                                        <p:strVal val="visible"/>
                                      </p:to>
                                    </p:set>
                                  </p:childTnLst>
                                  <p:subTnLst>
                                    <p:animClr clrSpc="rgb" dir="cw">
                                      <p:cBhvr override="childStyle">
                                        <p:cTn dur="1" fill="hold" display="0" masterRel="nextClick" afterEffect="1"/>
                                        <p:tgtEl>
                                          <p:spTgt spid="121863"/>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1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P spid="121862" grpId="0"/>
      <p:bldP spid="121863" grpId="0"/>
      <p:bldP spid="1218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22884" name="Rectangle 4"/>
          <p:cNvSpPr>
            <a:spLocks noChangeArrowheads="1"/>
          </p:cNvSpPr>
          <p:nvPr/>
        </p:nvSpPr>
        <p:spPr bwMode="auto">
          <a:xfrm>
            <a:off x="457200" y="1784350"/>
            <a:ext cx="8686800" cy="210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2400">
                <a:latin typeface="Times New Roman" pitchFamily="18" charset="0"/>
              </a:rPr>
              <a:t>Useful parameters for localized corrosion </a:t>
            </a:r>
          </a:p>
          <a:p>
            <a:pPr algn="ctr"/>
            <a:r>
              <a:rPr lang="en-US" sz="2400">
                <a:latin typeface="Times New Roman" pitchFamily="18" charset="0"/>
              </a:rPr>
              <a:t>are</a:t>
            </a:r>
          </a:p>
          <a:p>
            <a:pPr algn="ctr"/>
            <a:r>
              <a:rPr lang="en-US" sz="2400">
                <a:latin typeface="Times New Roman" pitchFamily="18" charset="0"/>
              </a:rPr>
              <a:t>The Ratio</a:t>
            </a:r>
            <a:r>
              <a:rPr lang="en-US" sz="2400" b="1">
                <a:latin typeface="Arial" charset="0"/>
              </a:rPr>
              <a:t>  </a:t>
            </a:r>
            <a:r>
              <a:rPr lang="en-US" sz="2400" u="sng">
                <a:latin typeface="Times New Roman" pitchFamily="18" charset="0"/>
              </a:rPr>
              <a:t>The maximum localized attack rate</a:t>
            </a:r>
          </a:p>
          <a:p>
            <a:pPr algn="ctr"/>
            <a:r>
              <a:rPr lang="en-US" sz="2400">
                <a:latin typeface="Times New Roman" pitchFamily="18" charset="0"/>
              </a:rPr>
              <a:t>The general corrosion</a:t>
            </a:r>
          </a:p>
          <a:p>
            <a:pPr algn="ctr">
              <a:spcBef>
                <a:spcPct val="50000"/>
              </a:spcBef>
            </a:pPr>
            <a:endParaRPr lang="en-US" sz="2400">
              <a:latin typeface="Times New Roman" pitchFamily="18" charset="0"/>
            </a:endParaRPr>
          </a:p>
        </p:txBody>
      </p:sp>
      <p:sp>
        <p:nvSpPr>
          <p:cNvPr id="122885" name="Rectangle 5"/>
          <p:cNvSpPr>
            <a:spLocks noChangeArrowheads="1"/>
          </p:cNvSpPr>
          <p:nvPr/>
        </p:nvSpPr>
        <p:spPr bwMode="auto">
          <a:xfrm>
            <a:off x="381000" y="3717925"/>
            <a:ext cx="86106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2800">
                <a:latin typeface="Times New Roman" pitchFamily="18" charset="0"/>
              </a:rPr>
              <a:t>As determined by</a:t>
            </a:r>
            <a:r>
              <a:rPr lang="en-US" sz="2800" b="1">
                <a:latin typeface="Times New Roman" pitchFamily="18" charset="0"/>
              </a:rPr>
              <a:t> </a:t>
            </a:r>
            <a:endParaRPr lang="en-GB" sz="2800">
              <a:latin typeface="Times New Roman" pitchFamily="18" charset="0"/>
            </a:endParaRPr>
          </a:p>
          <a:p>
            <a:pPr algn="ctr"/>
            <a:r>
              <a:rPr lang="en-GB" sz="2800">
                <a:latin typeface="Times New Roman" pitchFamily="18" charset="0"/>
              </a:rPr>
              <a:t>Mass loss and the percent of the corrosion-affected area on the coupon</a:t>
            </a:r>
            <a:r>
              <a:rPr lang="en-US" sz="2800">
                <a:latin typeface="Times New Roman" pitchFamily="18" charset="0"/>
              </a:rPr>
              <a:t> </a:t>
            </a:r>
          </a:p>
        </p:txBody>
      </p:sp>
      <p:sp>
        <p:nvSpPr>
          <p:cNvPr id="122886" name="Rectangle 6"/>
          <p:cNvSpPr>
            <a:spLocks noGrp="1" noChangeArrowheads="1"/>
          </p:cNvSpPr>
          <p:nvPr>
            <p:ph type="title"/>
          </p:nvPr>
        </p:nvSpPr>
        <p:spPr>
          <a:xfrm>
            <a:off x="457200" y="277813"/>
            <a:ext cx="8229600" cy="406400"/>
          </a:xfrm>
        </p:spPr>
        <p:txBody>
          <a:bodyPr/>
          <a:lstStyle/>
          <a:p>
            <a:pPr eaLnBrk="1" hangingPunct="1">
              <a:defRPr/>
            </a:pPr>
            <a:r>
              <a:rPr lang="en-US" sz="3800" b="1" smtClean="0">
                <a:solidFill>
                  <a:srgbClr val="00FF00"/>
                </a:solidFill>
              </a:rPr>
              <a:t>Corrosion Monitoring Techniques</a:t>
            </a:r>
          </a:p>
        </p:txBody>
      </p:sp>
      <p:sp>
        <p:nvSpPr>
          <p:cNvPr id="122887" name="Rectangle 7"/>
          <p:cNvSpPr>
            <a:spLocks noChangeArrowheads="1"/>
          </p:cNvSpPr>
          <p:nvPr/>
        </p:nvSpPr>
        <p:spPr bwMode="auto">
          <a:xfrm>
            <a:off x="1905000" y="990600"/>
            <a:ext cx="50482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spcBef>
                <a:spcPct val="20000"/>
              </a:spcBef>
              <a:buClr>
                <a:srgbClr val="33CCFF"/>
              </a:buClr>
              <a:buFont typeface="Wingdings" pitchFamily="2" charset="2"/>
              <a:buChar char="ü"/>
              <a:defRPr/>
            </a:pPr>
            <a:r>
              <a:rPr lang="en-US" sz="2800" b="1">
                <a:solidFill>
                  <a:srgbClr val="33CCFF"/>
                </a:solidFill>
                <a:effectLst>
                  <a:outerShdw blurRad="38100" dist="38100" dir="2700000" algn="tl">
                    <a:srgbClr val="000000"/>
                  </a:outerShdw>
                </a:effectLst>
                <a:latin typeface="Times New Roman" pitchFamily="18" charset="0"/>
                <a:hlinkClick r:id="rId3"/>
              </a:rPr>
              <a:t>Corrosion Coupons</a:t>
            </a:r>
            <a:r>
              <a:rPr lang="en-US" sz="2800" b="1">
                <a:solidFill>
                  <a:srgbClr val="33CCFF"/>
                </a:solidFill>
                <a:effectLst>
                  <a:outerShdw blurRad="38100" dist="38100" dir="2700000" algn="tl">
                    <a:srgbClr val="000000"/>
                  </a:outerShdw>
                </a:effectLst>
                <a:latin typeface="Times New Roman" pitchFamily="18" charset="0"/>
              </a:rPr>
              <a:t> </a:t>
            </a:r>
            <a:r>
              <a:rPr lang="en-US" sz="2800" b="1" i="1">
                <a:solidFill>
                  <a:srgbClr val="33CCFF"/>
                </a:solidFill>
                <a:effectLst>
                  <a:outerShdw blurRad="38100" dist="38100" dir="2700000" algn="tl">
                    <a:srgbClr val="000000"/>
                  </a:outerShdw>
                </a:effectLst>
                <a:latin typeface="Times New Roman" pitchFamily="18" charset="0"/>
              </a:rPr>
              <a:t>(intrusive)</a:t>
            </a:r>
            <a:endParaRPr lang="en-US" sz="2800" b="1" i="1">
              <a:solidFill>
                <a:srgbClr val="33CCFF"/>
              </a:solidFill>
              <a:effectLst>
                <a:outerShdw blurRad="38100" dist="38100" dir="2700000" algn="tl">
                  <a:srgbClr val="000000"/>
                </a:outerShdw>
              </a:effectLst>
              <a:latin typeface="Times New Roman" pitchFamily="18" charset="0"/>
              <a:hlinkClick r:id="rId4"/>
            </a:endParaRPr>
          </a:p>
        </p:txBody>
      </p:sp>
      <p:sp>
        <p:nvSpPr>
          <p:cNvPr id="44039" name="AutoShape 13"/>
          <p:cNvSpPr>
            <a:spLocks/>
          </p:cNvSpPr>
          <p:nvPr/>
        </p:nvSpPr>
        <p:spPr bwMode="auto">
          <a:xfrm>
            <a:off x="3200400" y="2514600"/>
            <a:ext cx="76200" cy="838200"/>
          </a:xfrm>
          <a:prstGeom prst="leftBrace">
            <a:avLst>
              <a:gd name="adj1" fmla="val 91667"/>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040" name="AutoShape 14"/>
          <p:cNvSpPr>
            <a:spLocks/>
          </p:cNvSpPr>
          <p:nvPr/>
        </p:nvSpPr>
        <p:spPr bwMode="auto">
          <a:xfrm>
            <a:off x="7772400" y="2590800"/>
            <a:ext cx="76200" cy="762000"/>
          </a:xfrm>
          <a:prstGeom prst="rightBrace">
            <a:avLst>
              <a:gd name="adj1" fmla="val 83333"/>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childTnLst>
                                  <p:subTnLst>
                                    <p:animClr clrSpc="rgb" dir="cw">
                                      <p:cBhvr override="childStyle">
                                        <p:cTn dur="1" fill="hold" display="0" masterRel="nextClick" afterEffect="1"/>
                                        <p:tgtEl>
                                          <p:spTgt spid="122884"/>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33400" y="838200"/>
            <a:ext cx="8229600" cy="762000"/>
          </a:xfrm>
        </p:spPr>
        <p:txBody>
          <a:bodyPr/>
          <a:lstStyle/>
          <a:p>
            <a:pPr eaLnBrk="1" hangingPunct="1">
              <a:buClr>
                <a:srgbClr val="00FF00"/>
              </a:buClr>
              <a:buFont typeface="Wingdings" pitchFamily="2" charset="2"/>
              <a:buChar char="ü"/>
              <a:defRPr/>
            </a:pPr>
            <a:r>
              <a:rPr lang="en-US" sz="2400" b="1" smtClean="0">
                <a:solidFill>
                  <a:srgbClr val="33CCFF"/>
                </a:solidFill>
                <a:latin typeface="Times New Roman" pitchFamily="18" charset="0"/>
                <a:hlinkClick r:id="rId3"/>
              </a:rPr>
              <a:t>Electrical Resistance (ER)</a:t>
            </a:r>
            <a:r>
              <a:rPr lang="en-US" sz="2400" b="1" i="1" smtClean="0">
                <a:solidFill>
                  <a:srgbClr val="33CCFF"/>
                </a:solidFill>
                <a:latin typeface="Times New Roman" pitchFamily="18" charset="0"/>
              </a:rPr>
              <a:t> (intrusive</a:t>
            </a:r>
            <a:r>
              <a:rPr lang="en-US" sz="2400" i="1" smtClean="0">
                <a:solidFill>
                  <a:srgbClr val="33CCFF"/>
                </a:solidFill>
                <a:latin typeface="Times New Roman" pitchFamily="18" charset="0"/>
              </a:rPr>
              <a:t>)</a:t>
            </a:r>
            <a:r>
              <a:rPr lang="en-US" sz="2400" smtClean="0">
                <a:solidFill>
                  <a:srgbClr val="33CCFF"/>
                </a:solidFill>
                <a:latin typeface="Times New Roman" pitchFamily="18" charset="0"/>
              </a:rPr>
              <a:t> </a:t>
            </a:r>
          </a:p>
        </p:txBody>
      </p:sp>
      <p:sp>
        <p:nvSpPr>
          <p:cNvPr id="45059"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24932" name="Rectangle 4"/>
          <p:cNvSpPr>
            <a:spLocks noChangeArrowheads="1"/>
          </p:cNvSpPr>
          <p:nvPr/>
        </p:nvSpPr>
        <p:spPr bwMode="auto">
          <a:xfrm>
            <a:off x="125413" y="1552575"/>
            <a:ext cx="8697912" cy="109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GB" sz="2200" b="1">
                <a:latin typeface="Arial" charset="0"/>
              </a:rPr>
              <a:t>ER probes can be thought of as </a:t>
            </a:r>
          </a:p>
          <a:p>
            <a:pPr algn="ctr" eaLnBrk="1" hangingPunct="1"/>
            <a:r>
              <a:rPr lang="en-GB" sz="2200" b="1">
                <a:latin typeface="Arial" charset="0"/>
              </a:rPr>
              <a:t>"</a:t>
            </a:r>
            <a:r>
              <a:rPr lang="en-GB" sz="2200" b="1">
                <a:solidFill>
                  <a:srgbClr val="00FF00"/>
                </a:solidFill>
                <a:latin typeface="Arial" charset="0"/>
              </a:rPr>
              <a:t>smart- electronic</a:t>
            </a:r>
            <a:r>
              <a:rPr lang="en-GB" sz="2200" b="1">
                <a:latin typeface="Arial" charset="0"/>
              </a:rPr>
              <a:t>”</a:t>
            </a:r>
          </a:p>
          <a:p>
            <a:pPr algn="ctr" eaLnBrk="1" hangingPunct="1"/>
            <a:r>
              <a:rPr lang="en-GB" sz="2200" b="1">
                <a:latin typeface="Arial" charset="0"/>
              </a:rPr>
              <a:t> corrosion coupons</a:t>
            </a:r>
          </a:p>
        </p:txBody>
      </p:sp>
      <p:sp>
        <p:nvSpPr>
          <p:cNvPr id="124933" name="Rectangle 5"/>
          <p:cNvSpPr>
            <a:spLocks noChangeArrowheads="1"/>
          </p:cNvSpPr>
          <p:nvPr/>
        </p:nvSpPr>
        <p:spPr bwMode="auto">
          <a:xfrm>
            <a:off x="211138" y="2781300"/>
            <a:ext cx="8932862"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GB" sz="2200" b="1">
                <a:latin typeface="Arial" charset="0"/>
              </a:rPr>
              <a:t>Like coupons, ER probes provide a basic measurement</a:t>
            </a:r>
          </a:p>
          <a:p>
            <a:pPr algn="ctr" eaLnBrk="1" hangingPunct="1"/>
            <a:r>
              <a:rPr lang="en-GB" sz="2200" b="1">
                <a:latin typeface="Arial" charset="0"/>
              </a:rPr>
              <a:t> of metal loss</a:t>
            </a:r>
          </a:p>
        </p:txBody>
      </p:sp>
      <p:sp>
        <p:nvSpPr>
          <p:cNvPr id="124934" name="Rectangle 6"/>
          <p:cNvSpPr>
            <a:spLocks noChangeArrowheads="1"/>
          </p:cNvSpPr>
          <p:nvPr/>
        </p:nvSpPr>
        <p:spPr bwMode="auto">
          <a:xfrm>
            <a:off x="230188" y="3619500"/>
            <a:ext cx="8647112"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GB" sz="2400" b="1">
                <a:latin typeface="Arial" charset="0"/>
              </a:rPr>
              <a:t>Unlike coupons, the value of metal loss can be</a:t>
            </a:r>
          </a:p>
          <a:p>
            <a:pPr algn="ctr" eaLnBrk="1" hangingPunct="1"/>
            <a:r>
              <a:rPr lang="en-GB" sz="2400" b="1">
                <a:latin typeface="Arial" charset="0"/>
              </a:rPr>
              <a:t> Measured at any time</a:t>
            </a:r>
          </a:p>
        </p:txBody>
      </p:sp>
      <p:sp>
        <p:nvSpPr>
          <p:cNvPr id="124935" name="Rectangle 7"/>
          <p:cNvSpPr>
            <a:spLocks noChangeArrowheads="1"/>
          </p:cNvSpPr>
          <p:nvPr/>
        </p:nvSpPr>
        <p:spPr bwMode="auto">
          <a:xfrm>
            <a:off x="381000" y="4648200"/>
            <a:ext cx="8609013"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GB" sz="2200" b="1">
                <a:latin typeface="Arial" charset="0"/>
              </a:rPr>
              <a:t>While the probe is</a:t>
            </a:r>
            <a:r>
              <a:rPr lang="en-GB" sz="2800" b="1" i="1">
                <a:latin typeface="Arial" charset="0"/>
              </a:rPr>
              <a:t> in-situ</a:t>
            </a:r>
            <a:r>
              <a:rPr lang="en-GB" sz="2800" b="1">
                <a:latin typeface="Arial" charset="0"/>
              </a:rPr>
              <a:t> </a:t>
            </a:r>
            <a:r>
              <a:rPr lang="en-GB" sz="2200" b="1">
                <a:latin typeface="Arial" charset="0"/>
              </a:rPr>
              <a:t>and permanently exposed </a:t>
            </a:r>
          </a:p>
          <a:p>
            <a:pPr algn="ctr" eaLnBrk="1" hangingPunct="1"/>
            <a:r>
              <a:rPr lang="en-GB" sz="2200" b="1">
                <a:latin typeface="Arial" charset="0"/>
              </a:rPr>
              <a:t>to the process stream</a:t>
            </a:r>
          </a:p>
        </p:txBody>
      </p:sp>
      <p:sp>
        <p:nvSpPr>
          <p:cNvPr id="124936" name="Rectangle 8"/>
          <p:cNvSpPr>
            <a:spLocks noChangeArrowheads="1"/>
          </p:cNvSpPr>
          <p:nvPr/>
        </p:nvSpPr>
        <p:spPr bwMode="auto">
          <a:xfrm>
            <a:off x="609600" y="430213"/>
            <a:ext cx="82296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chorCtr="1"/>
          <a:lstStyle/>
          <a:p>
            <a:pPr algn="ctr" eaLnBrk="1" hangingPunct="1">
              <a:defRPr/>
            </a:pPr>
            <a:r>
              <a:rPr lang="en-US" sz="3800" b="1">
                <a:solidFill>
                  <a:srgbClr val="00FF00"/>
                </a:solidFill>
                <a:effectLst>
                  <a:outerShdw blurRad="38100" dist="38100" dir="2700000" algn="tl">
                    <a:srgbClr val="000000"/>
                  </a:outerShdw>
                </a:effectLst>
              </a:rPr>
              <a:t>Corrosion Monitoring Techniques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childTnLst>
                                  <p:subTnLst>
                                    <p:animClr clrSpc="rgb" dir="cw">
                                      <p:cBhvr override="childStyle">
                                        <p:cTn dur="1" fill="hold" display="0" masterRel="nextClick" afterEffect="1"/>
                                        <p:tgtEl>
                                          <p:spTgt spid="124932"/>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3"/>
                                        </p:tgtEl>
                                        <p:attrNameLst>
                                          <p:attrName>style.visibility</p:attrName>
                                        </p:attrNameLst>
                                      </p:cBhvr>
                                      <p:to>
                                        <p:strVal val="visible"/>
                                      </p:to>
                                    </p:set>
                                  </p:childTnLst>
                                  <p:subTnLst>
                                    <p:animClr clrSpc="rgb" dir="cw">
                                      <p:cBhvr override="childStyle">
                                        <p:cTn dur="1" fill="hold" display="0" masterRel="nextClick" afterEffect="1"/>
                                        <p:tgtEl>
                                          <p:spTgt spid="124933"/>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4"/>
                                        </p:tgtEl>
                                        <p:attrNameLst>
                                          <p:attrName>style.visibility</p:attrName>
                                        </p:attrNameLst>
                                      </p:cBhvr>
                                      <p:to>
                                        <p:strVal val="visible"/>
                                      </p:to>
                                    </p:set>
                                  </p:childTnLst>
                                  <p:subTnLst>
                                    <p:animClr clrSpc="rgb" dir="cw">
                                      <p:cBhvr override="childStyle">
                                        <p:cTn dur="1" fill="hold" display="0" masterRel="nextClick" afterEffect="1"/>
                                        <p:tgtEl>
                                          <p:spTgt spid="124934"/>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3" grpId="0"/>
      <p:bldP spid="124934" grpId="0"/>
      <p:bldP spid="12493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7813"/>
            <a:ext cx="8229600" cy="406400"/>
          </a:xfrm>
        </p:spPr>
        <p:txBody>
          <a:bodyPr/>
          <a:lstStyle/>
          <a:p>
            <a:pPr eaLnBrk="1" hangingPunct="1">
              <a:defRPr/>
            </a:pPr>
            <a:r>
              <a:rPr lang="en-GB" sz="2500" b="1" smtClean="0">
                <a:solidFill>
                  <a:srgbClr val="66FF33"/>
                </a:solidFill>
              </a:rPr>
              <a:t>ELECTRICAL RESISTANCE MONITORING</a:t>
            </a:r>
            <a:br>
              <a:rPr lang="en-GB" sz="2500" b="1" smtClean="0">
                <a:solidFill>
                  <a:srgbClr val="66FF33"/>
                </a:solidFill>
              </a:rPr>
            </a:br>
            <a:endParaRPr lang="en-US" sz="2500" b="1" smtClean="0">
              <a:solidFill>
                <a:srgbClr val="66FF33"/>
              </a:solidFill>
            </a:endParaRPr>
          </a:p>
        </p:txBody>
      </p:sp>
      <p:sp>
        <p:nvSpPr>
          <p:cNvPr id="46083"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pic>
        <p:nvPicPr>
          <p:cNvPr id="133124" name="Picture 4" descr="er2000"/>
          <p:cNvPicPr>
            <a:picLocks noChangeAspect="1" noChangeArrowheads="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2438400" y="914400"/>
            <a:ext cx="3943350" cy="1247775"/>
          </a:xfrm>
          <a:prstGeom prst="rect">
            <a:avLst/>
          </a:prstGeom>
          <a:solidFill>
            <a:schemeClr val="tx1"/>
          </a:solidFill>
          <a:ln w="9525">
            <a:solidFill>
              <a:schemeClr val="tx1"/>
            </a:solidFill>
            <a:miter lim="800000"/>
            <a:headEnd/>
            <a:tailEnd/>
          </a:ln>
        </p:spPr>
      </p:pic>
      <p:sp>
        <p:nvSpPr>
          <p:cNvPr id="133125" name="Rectangle 5"/>
          <p:cNvSpPr>
            <a:spLocks noChangeArrowheads="1"/>
          </p:cNvSpPr>
          <p:nvPr/>
        </p:nvSpPr>
        <p:spPr bwMode="auto">
          <a:xfrm>
            <a:off x="2209800" y="2286000"/>
            <a:ext cx="46497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GB" b="1">
                <a:latin typeface="Arial" charset="0"/>
              </a:rPr>
              <a:t>ELECTRICAL RESISTANCE PROBE (ER)</a:t>
            </a:r>
            <a:r>
              <a:rPr lang="en-US"/>
              <a:t> </a:t>
            </a:r>
          </a:p>
        </p:txBody>
      </p:sp>
      <p:sp>
        <p:nvSpPr>
          <p:cNvPr id="133126" name="Rectangle 6"/>
          <p:cNvSpPr>
            <a:spLocks noChangeArrowheads="1"/>
          </p:cNvSpPr>
          <p:nvPr/>
        </p:nvSpPr>
        <p:spPr bwMode="auto">
          <a:xfrm>
            <a:off x="434975" y="3049588"/>
            <a:ext cx="8269288"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US" sz="2200">
                <a:latin typeface="Arial" charset="0"/>
              </a:rPr>
              <a:t>The ER technique measures the change in Ohmic resistance of a</a:t>
            </a:r>
          </a:p>
          <a:p>
            <a:pPr algn="ctr" eaLnBrk="1" hangingPunct="1"/>
            <a:r>
              <a:rPr lang="en-US" sz="2200">
                <a:latin typeface="Arial" charset="0"/>
              </a:rPr>
              <a:t> corroding metal element exposed to the process stream</a:t>
            </a:r>
          </a:p>
        </p:txBody>
      </p:sp>
      <p:sp>
        <p:nvSpPr>
          <p:cNvPr id="133127" name="Rectangle 7"/>
          <p:cNvSpPr>
            <a:spLocks noChangeArrowheads="1"/>
          </p:cNvSpPr>
          <p:nvPr/>
        </p:nvSpPr>
        <p:spPr bwMode="auto">
          <a:xfrm>
            <a:off x="344488" y="3949700"/>
            <a:ext cx="82677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US" sz="2000">
                <a:latin typeface="Arial" charset="0"/>
              </a:rPr>
              <a:t>The action of corrosion on the surface of the element produces a</a:t>
            </a:r>
          </a:p>
          <a:p>
            <a:pPr algn="ctr" eaLnBrk="1" hangingPunct="1"/>
            <a:r>
              <a:rPr lang="en-US" sz="2000">
                <a:latin typeface="Arial" charset="0"/>
              </a:rPr>
              <a:t> decrease in its cross-sectional area with a corresponding increase in its</a:t>
            </a:r>
          </a:p>
          <a:p>
            <a:pPr algn="ctr" eaLnBrk="1" hangingPunct="1"/>
            <a:r>
              <a:rPr lang="en-US" sz="2000">
                <a:latin typeface="Arial" charset="0"/>
              </a:rPr>
              <a:t> electrical resistance</a:t>
            </a:r>
            <a:r>
              <a:rPr lang="en-US"/>
              <a:t> </a:t>
            </a:r>
          </a:p>
        </p:txBody>
      </p:sp>
      <p:sp>
        <p:nvSpPr>
          <p:cNvPr id="133128" name="Rectangle 8"/>
          <p:cNvSpPr>
            <a:spLocks noChangeArrowheads="1"/>
          </p:cNvSpPr>
          <p:nvPr/>
        </p:nvSpPr>
        <p:spPr bwMode="auto">
          <a:xfrm>
            <a:off x="455613" y="5151438"/>
            <a:ext cx="811053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US" sz="2000">
                <a:latin typeface="Arial" charset="0"/>
              </a:rPr>
              <a:t>The increase in resistance can be related directly to metal loss and the</a:t>
            </a:r>
          </a:p>
          <a:p>
            <a:pPr algn="ctr" eaLnBrk="1" hangingPunct="1"/>
            <a:r>
              <a:rPr lang="en-US" sz="2000">
                <a:latin typeface="Arial" charset="0"/>
              </a:rPr>
              <a:t> metal loss as a function of time is by definition the corrosion rate</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3125"/>
                                        </p:tgtEl>
                                        <p:attrNameLst>
                                          <p:attrName>style.visibility</p:attrName>
                                        </p:attrNameLst>
                                      </p:cBhvr>
                                      <p:to>
                                        <p:strVal val="visible"/>
                                      </p:to>
                                    </p:set>
                                    <p:anim calcmode="lin" valueType="num">
                                      <p:cBhvr additive="base">
                                        <p:cTn id="11" dur="500" fill="hold"/>
                                        <p:tgtEl>
                                          <p:spTgt spid="133125"/>
                                        </p:tgtEl>
                                        <p:attrNameLst>
                                          <p:attrName>ppt_x</p:attrName>
                                        </p:attrNameLst>
                                      </p:cBhvr>
                                      <p:tavLst>
                                        <p:tav tm="0">
                                          <p:val>
                                            <p:strVal val="#ppt_x"/>
                                          </p:val>
                                        </p:tav>
                                        <p:tav tm="100000">
                                          <p:val>
                                            <p:strVal val="#ppt_x"/>
                                          </p:val>
                                        </p:tav>
                                      </p:tavLst>
                                    </p:anim>
                                    <p:anim calcmode="lin" valueType="num">
                                      <p:cBhvr additive="base">
                                        <p:cTn id="12" dur="500" fill="hold"/>
                                        <p:tgtEl>
                                          <p:spTgt spid="13312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box(in)">
                                      <p:cBhvr>
                                        <p:cTn id="17" dur="500"/>
                                        <p:tgtEl>
                                          <p:spTgt spid="133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312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3128"/>
                                        </p:tgtEl>
                                        <p:attrNameLst>
                                          <p:attrName>style.visibility</p:attrName>
                                        </p:attrNameLst>
                                      </p:cBhvr>
                                      <p:to>
                                        <p:strVal val="visible"/>
                                      </p:to>
                                    </p:set>
                                    <p:anim calcmode="lin" valueType="num">
                                      <p:cBhvr additive="base">
                                        <p:cTn id="26" dur="500" fill="hold"/>
                                        <p:tgtEl>
                                          <p:spTgt spid="133128"/>
                                        </p:tgtEl>
                                        <p:attrNameLst>
                                          <p:attrName>ppt_x</p:attrName>
                                        </p:attrNameLst>
                                      </p:cBhvr>
                                      <p:tavLst>
                                        <p:tav tm="0">
                                          <p:val>
                                            <p:strVal val="#ppt_x"/>
                                          </p:val>
                                        </p:tav>
                                        <p:tav tm="100000">
                                          <p:val>
                                            <p:strVal val="#ppt_x"/>
                                          </p:val>
                                        </p:tav>
                                      </p:tavLst>
                                    </p:anim>
                                    <p:anim calcmode="lin" valueType="num">
                                      <p:cBhvr additive="base">
                                        <p:cTn id="27" dur="500" fill="hold"/>
                                        <p:tgtEl>
                                          <p:spTgt spid="133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P spid="133126" grpId="0"/>
      <p:bldP spid="133127" grpId="0"/>
      <p:bldP spid="1331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228600"/>
            <a:ext cx="8077200" cy="560388"/>
          </a:xfrm>
        </p:spPr>
        <p:txBody>
          <a:bodyPr/>
          <a:lstStyle/>
          <a:p>
            <a:pPr eaLnBrk="1" hangingPunct="1">
              <a:defRPr/>
            </a:pPr>
            <a:r>
              <a:rPr lang="en-GB" sz="3600" smtClean="0">
                <a:solidFill>
                  <a:srgbClr val="00FF00"/>
                </a:solidFill>
                <a:latin typeface="Impact" pitchFamily="34" charset="0"/>
              </a:rPr>
              <a:t>ELECTRICAL RESISTANCE MONITORING</a:t>
            </a:r>
            <a:endParaRPr lang="en-US" sz="3600" smtClean="0">
              <a:solidFill>
                <a:srgbClr val="00FF00"/>
              </a:solidFill>
              <a:latin typeface="Impact" pitchFamily="34" charset="0"/>
            </a:endParaRPr>
          </a:p>
        </p:txBody>
      </p:sp>
      <p:sp>
        <p:nvSpPr>
          <p:cNvPr id="35843" name="Rectangle 3"/>
          <p:cNvSpPr>
            <a:spLocks noGrp="1" noChangeArrowheads="1"/>
          </p:cNvSpPr>
          <p:nvPr>
            <p:ph type="body" idx="1"/>
          </p:nvPr>
        </p:nvSpPr>
        <p:spPr/>
        <p:txBody>
          <a:bodyPr/>
          <a:lstStyle/>
          <a:p>
            <a:pPr algn="ctr" eaLnBrk="1" hangingPunct="1">
              <a:buFont typeface="Wingdings" pitchFamily="2" charset="2"/>
              <a:buNone/>
              <a:defRPr/>
            </a:pPr>
            <a:r>
              <a:rPr lang="en-US" smtClean="0"/>
              <a:t> </a:t>
            </a:r>
            <a:r>
              <a:rPr lang="en-US" sz="2800" smtClean="0">
                <a:latin typeface="Times New Roman" pitchFamily="18" charset="0"/>
              </a:rPr>
              <a:t>These</a:t>
            </a:r>
            <a:r>
              <a:rPr lang="en-US" smtClean="0"/>
              <a:t> </a:t>
            </a:r>
            <a:r>
              <a:rPr lang="en-US" sz="2800" smtClean="0">
                <a:latin typeface="Times New Roman" pitchFamily="18" charset="0"/>
              </a:rPr>
              <a:t>Ratio-metric probes are constructed with an exposed Sample and a protected Reference element. </a:t>
            </a:r>
          </a:p>
          <a:p>
            <a:pPr algn="ctr" eaLnBrk="1" hangingPunct="1">
              <a:buFont typeface="Wingdings" pitchFamily="2" charset="2"/>
              <a:buNone/>
              <a:defRPr/>
            </a:pPr>
            <a:r>
              <a:rPr lang="en-US" sz="2800" smtClean="0">
                <a:latin typeface="Times New Roman" pitchFamily="18" charset="0"/>
              </a:rPr>
              <a:t>  The two elements are nominally at the same temperature and any temperature induced change in resistivity is compensated for by comparing the resistance measured in both elements</a:t>
            </a:r>
            <a:r>
              <a:rPr lang="en-US" smtClean="0"/>
              <a:t>. </a:t>
            </a:r>
          </a:p>
        </p:txBody>
      </p:sp>
    </p:spTree>
  </p:cSld>
  <p:clrMapOvr>
    <a:masterClrMapping/>
  </p:clrMapOvr>
  <p:transition spd="slow">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0"/>
            <a:ext cx="7620000" cy="838200"/>
          </a:xfrm>
        </p:spPr>
        <p:txBody>
          <a:bodyPr/>
          <a:lstStyle/>
          <a:p>
            <a:pPr eaLnBrk="1" hangingPunct="1">
              <a:defRPr/>
            </a:pPr>
            <a:r>
              <a:rPr lang="en-GB" sz="3600" b="1" smtClean="0">
                <a:solidFill>
                  <a:srgbClr val="66FF33"/>
                </a:solidFill>
                <a:latin typeface="Impact" pitchFamily="34" charset="0"/>
              </a:rPr>
              <a:t>ELECTRICAL RESISTANCE MONITORING</a:t>
            </a:r>
            <a:endParaRPr lang="en-US" sz="3600" b="1" smtClean="0">
              <a:solidFill>
                <a:srgbClr val="66FF33"/>
              </a:solidFill>
              <a:latin typeface="Impact" pitchFamily="34" charset="0"/>
            </a:endParaRPr>
          </a:p>
        </p:txBody>
      </p:sp>
      <p:sp>
        <p:nvSpPr>
          <p:cNvPr id="37891" name="Rectangle 3"/>
          <p:cNvSpPr>
            <a:spLocks noGrp="1" noChangeArrowheads="1"/>
          </p:cNvSpPr>
          <p:nvPr>
            <p:ph type="body" idx="1"/>
          </p:nvPr>
        </p:nvSpPr>
        <p:spPr>
          <a:xfrm>
            <a:off x="457200" y="762000"/>
            <a:ext cx="8229600" cy="2438400"/>
          </a:xfrm>
        </p:spPr>
        <p:txBody>
          <a:bodyPr/>
          <a:lstStyle/>
          <a:p>
            <a:pPr eaLnBrk="1" hangingPunct="1">
              <a:buFont typeface="Wingdings" pitchFamily="2" charset="2"/>
              <a:buNone/>
              <a:defRPr/>
            </a:pPr>
            <a:r>
              <a:rPr lang="en-US" sz="2800" smtClean="0">
                <a:latin typeface="Times New Roman" pitchFamily="18" charset="0"/>
              </a:rPr>
              <a:t>    If the two resistances are expressed as a ratio, any change in the result can be attributed to loss of material from the sample. </a:t>
            </a:r>
          </a:p>
          <a:p>
            <a:pPr eaLnBrk="1" hangingPunct="1">
              <a:buFont typeface="Wingdings" pitchFamily="2" charset="2"/>
              <a:buNone/>
              <a:defRPr/>
            </a:pPr>
            <a:r>
              <a:rPr lang="en-US" sz="2800" smtClean="0">
                <a:latin typeface="Times New Roman" pitchFamily="18" charset="0"/>
              </a:rPr>
              <a:t>    by taking the results of a series of measurements at timed intervals, a rate of loss can be calculated</a:t>
            </a:r>
          </a:p>
        </p:txBody>
      </p:sp>
      <p:pic>
        <p:nvPicPr>
          <p:cNvPr id="37892" name="Picture 4" descr="erintro3.gif (3368 byt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3200400"/>
            <a:ext cx="5181600" cy="3054350"/>
          </a:xfrm>
          <a:prstGeom prst="rect">
            <a:avLst/>
          </a:prstGeom>
          <a:solidFill>
            <a:schemeClr val="tx1"/>
          </a:solidFill>
          <a:ln w="9525">
            <a:solidFill>
              <a:schemeClr val="tx1"/>
            </a:solidFill>
            <a:miter lim="800000"/>
            <a:headEnd/>
            <a:tailEnd/>
          </a:ln>
        </p:spPr>
      </p:pic>
      <p:sp>
        <p:nvSpPr>
          <p:cNvPr id="37893" name="Rectangle 5"/>
          <p:cNvSpPr>
            <a:spLocks noChangeArrowheads="1"/>
          </p:cNvSpPr>
          <p:nvPr/>
        </p:nvSpPr>
        <p:spPr bwMode="auto">
          <a:xfrm>
            <a:off x="1447800" y="6248400"/>
            <a:ext cx="39338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GB"/>
              <a:t>           </a:t>
            </a:r>
            <a:r>
              <a:rPr lang="en-GB" b="1"/>
              <a:t>A</a:t>
            </a:r>
            <a:r>
              <a:rPr lang="en-GB"/>
              <a:t> </a:t>
            </a:r>
            <a:r>
              <a:rPr lang="en-GB" sz="2000" b="1">
                <a:latin typeface="Arial" charset="0"/>
              </a:rPr>
              <a:t>typical response times</a:t>
            </a:r>
          </a:p>
        </p:txBody>
      </p:sp>
      <p:sp>
        <p:nvSpPr>
          <p:cNvPr id="37894" name="Rectangle 6"/>
          <p:cNvSpPr>
            <a:spLocks noChangeArrowheads="1"/>
          </p:cNvSpPr>
          <p:nvPr/>
        </p:nvSpPr>
        <p:spPr bwMode="auto">
          <a:xfrm>
            <a:off x="6248400" y="3962400"/>
            <a:ext cx="2438400" cy="153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GB" sz="1900" b="1">
                <a:latin typeface="Arial" charset="0"/>
              </a:rPr>
              <a:t>The response time for ER monitoring is far shorter than weight loss coupons</a:t>
            </a:r>
            <a:r>
              <a:rPr lang="en-US" sz="1900">
                <a:latin typeface="Arial" charset="0"/>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4"/>
                                        </p:tgtEl>
                                        <p:attrNameLst>
                                          <p:attrName>style.visibility</p:attrName>
                                        </p:attrNameLst>
                                      </p:cBhvr>
                                      <p:to>
                                        <p:strVal val="visible"/>
                                      </p:to>
                                    </p:set>
                                  </p:childTnLst>
                                  <p:subTnLst>
                                    <p:animClr clrSpc="rgb" dir="cw">
                                      <p:cBhvr override="childStyle">
                                        <p:cTn dur="1" fill="hold" display="0" masterRel="nextClick" afterEffect="1"/>
                                        <p:tgtEl>
                                          <p:spTgt spid="37894"/>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hi-IN" smtClean="0"/>
              <a:t> </a:t>
            </a:r>
            <a:r>
              <a:rPr lang="en-US" sz="3600" smtClean="0">
                <a:solidFill>
                  <a:srgbClr val="00FF00"/>
                </a:solidFill>
                <a:latin typeface="Impact" pitchFamily="34" charset="0"/>
              </a:rPr>
              <a:t>Electrical Resistance Probe</a:t>
            </a:r>
          </a:p>
        </p:txBody>
      </p:sp>
      <p:pic>
        <p:nvPicPr>
          <p:cNvPr id="38916"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219200" y="1447800"/>
            <a:ext cx="6858000"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ox(in)">
                                      <p:cBhvr>
                                        <p:cTn id="7" dur="3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3400" b="1" smtClean="0">
                <a:solidFill>
                  <a:srgbClr val="00FF00"/>
                </a:solidFill>
              </a:rPr>
              <a:t>ER Probes Element Configuration</a:t>
            </a:r>
          </a:p>
        </p:txBody>
      </p:sp>
      <p:pic>
        <p:nvPicPr>
          <p:cNvPr id="40964"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533400" y="1600200"/>
            <a:ext cx="7924800" cy="4572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ox(in)">
                                      <p:cBhvr>
                                        <p:cTn id="7" dur="3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b="1" smtClean="0">
                <a:solidFill>
                  <a:srgbClr val="00FF00"/>
                </a:solidFill>
              </a:rPr>
              <a:t>Adjustable Flush ER Probe</a:t>
            </a:r>
          </a:p>
        </p:txBody>
      </p:sp>
      <p:pic>
        <p:nvPicPr>
          <p:cNvPr id="43012"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914400" y="1447800"/>
            <a:ext cx="7162800"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ox(out)">
                                      <p:cBhvr>
                                        <p:cTn id="7" dur="3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7813"/>
            <a:ext cx="8229600" cy="406400"/>
          </a:xfrm>
        </p:spPr>
        <p:txBody>
          <a:bodyPr/>
          <a:lstStyle/>
          <a:p>
            <a:pPr eaLnBrk="1" hangingPunct="1">
              <a:defRPr/>
            </a:pPr>
            <a:r>
              <a:rPr lang="en-GB" sz="2500" b="1" smtClean="0">
                <a:solidFill>
                  <a:srgbClr val="66FF33"/>
                </a:solidFill>
              </a:rPr>
              <a:t>ELECTRICAL RESISTANCE MONITORING</a:t>
            </a:r>
            <a:endParaRPr lang="en-US" sz="2500" b="1" smtClean="0">
              <a:solidFill>
                <a:srgbClr val="66FF33"/>
              </a:solidFill>
            </a:endParaRPr>
          </a:p>
        </p:txBody>
      </p:sp>
      <p:sp>
        <p:nvSpPr>
          <p:cNvPr id="52227"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26980" name="Rectangle 4"/>
          <p:cNvSpPr>
            <a:spLocks noChangeArrowheads="1"/>
          </p:cNvSpPr>
          <p:nvPr/>
        </p:nvSpPr>
        <p:spPr bwMode="auto">
          <a:xfrm>
            <a:off x="33338" y="762000"/>
            <a:ext cx="9110662" cy="109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GB" sz="2200">
                <a:latin typeface="Arial" charset="0"/>
              </a:rPr>
              <a:t>ER probes are available in a variety of element geometries, metallurgies</a:t>
            </a:r>
          </a:p>
          <a:p>
            <a:pPr algn="ctr" eaLnBrk="1" hangingPunct="1"/>
            <a:r>
              <a:rPr lang="en-GB" sz="2200">
                <a:latin typeface="Arial" charset="0"/>
              </a:rPr>
              <a:t> and sensitivities, can be configured for flush mounting such that pigging</a:t>
            </a:r>
          </a:p>
          <a:p>
            <a:pPr algn="ctr" eaLnBrk="1" hangingPunct="1"/>
            <a:r>
              <a:rPr lang="en-GB" sz="2200">
                <a:latin typeface="Arial" charset="0"/>
              </a:rPr>
              <a:t> operations can take place without the necessity to remove probes.</a:t>
            </a:r>
          </a:p>
        </p:txBody>
      </p:sp>
      <p:pic>
        <p:nvPicPr>
          <p:cNvPr id="12698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24200" y="1981200"/>
            <a:ext cx="2562225" cy="375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2" name="Rectangle 6"/>
          <p:cNvSpPr>
            <a:spLocks noChangeArrowheads="1"/>
          </p:cNvSpPr>
          <p:nvPr/>
        </p:nvSpPr>
        <p:spPr bwMode="auto">
          <a:xfrm>
            <a:off x="0" y="6096000"/>
            <a:ext cx="89042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GB"/>
              <a:t>         </a:t>
            </a:r>
            <a:r>
              <a:rPr lang="en-GB" b="1">
                <a:latin typeface="Arial" charset="0"/>
              </a:rPr>
              <a:t>Electrical Resistance Probes: Flush, Tubular, Wire Loop, Tube Loop, Band</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childTnLst>
                                  <p:subTnLst>
                                    <p:animClr clrSpc="rgb" dir="cw">
                                      <p:cBhvr override="childStyle">
                                        <p:cTn dur="1" fill="hold" display="0" masterRel="nextClick" afterEffect="1"/>
                                        <p:tgtEl>
                                          <p:spTgt spid="126980"/>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126981"/>
                                        </p:tgtEl>
                                        <p:attrNameLst>
                                          <p:attrName>style.visibility</p:attrName>
                                        </p:attrNameLst>
                                      </p:cBhvr>
                                      <p:to>
                                        <p:strVal val="visible"/>
                                      </p:to>
                                    </p:set>
                                    <p:animEffect transition="in" filter="box(out)">
                                      <p:cBhvr>
                                        <p:cTn id="11" dur="3000"/>
                                        <p:tgtEl>
                                          <p:spTgt spid="1269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6982"/>
                                        </p:tgtEl>
                                        <p:attrNameLst>
                                          <p:attrName>style.visibility</p:attrName>
                                        </p:attrNameLst>
                                      </p:cBhvr>
                                      <p:to>
                                        <p:strVal val="visible"/>
                                      </p:to>
                                    </p:set>
                                    <p:anim calcmode="lin" valueType="num">
                                      <p:cBhvr additive="base">
                                        <p:cTn id="16" dur="500" fill="hold"/>
                                        <p:tgtEl>
                                          <p:spTgt spid="126982"/>
                                        </p:tgtEl>
                                        <p:attrNameLst>
                                          <p:attrName>ppt_x</p:attrName>
                                        </p:attrNameLst>
                                      </p:cBhvr>
                                      <p:tavLst>
                                        <p:tav tm="0">
                                          <p:val>
                                            <p:strVal val="#ppt_x"/>
                                          </p:val>
                                        </p:tav>
                                        <p:tav tm="100000">
                                          <p:val>
                                            <p:strVal val="#ppt_x"/>
                                          </p:val>
                                        </p:tav>
                                      </p:tavLst>
                                    </p:anim>
                                    <p:anim calcmode="lin" valueType="num">
                                      <p:cBhvr additive="base">
                                        <p:cTn id="17" dur="500" fill="hold"/>
                                        <p:tgtEl>
                                          <p:spTgt spid="1269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609600" y="152400"/>
            <a:ext cx="7772400" cy="1470025"/>
          </a:xfrm>
        </p:spPr>
        <p:txBody>
          <a:bodyPr/>
          <a:lstStyle/>
          <a:p>
            <a:pPr eaLnBrk="1" hangingPunct="1">
              <a:defRPr/>
            </a:pPr>
            <a:r>
              <a:rPr lang="en-US" smtClean="0">
                <a:solidFill>
                  <a:srgbClr val="00FF00"/>
                </a:solidFill>
                <a:latin typeface="Impact" pitchFamily="34" charset="0"/>
              </a:rPr>
              <a:t>Corrosion Monitoring</a:t>
            </a:r>
          </a:p>
        </p:txBody>
      </p:sp>
      <p:sp>
        <p:nvSpPr>
          <p:cNvPr id="248835" name="Rectangle 3"/>
          <p:cNvSpPr>
            <a:spLocks noGrp="1" noChangeArrowheads="1"/>
          </p:cNvSpPr>
          <p:nvPr>
            <p:ph type="subTitle" idx="1"/>
          </p:nvPr>
        </p:nvSpPr>
        <p:spPr>
          <a:xfrm>
            <a:off x="533400" y="1524000"/>
            <a:ext cx="8077200" cy="5105400"/>
          </a:xfrm>
        </p:spPr>
        <p:txBody>
          <a:bodyPr/>
          <a:lstStyle/>
          <a:p>
            <a:pPr eaLnBrk="1" hangingPunct="1">
              <a:defRPr/>
            </a:pPr>
            <a:r>
              <a:rPr lang="en-US" sz="3600" smtClean="0">
                <a:latin typeface="Times New Roman" pitchFamily="18" charset="0"/>
              </a:rPr>
              <a:t>Corrosion control strategies traditionally &amp; typically adapt the approaches like </a:t>
            </a:r>
            <a:r>
              <a:rPr lang="en-US" sz="3600" b="1" smtClean="0">
                <a:solidFill>
                  <a:schemeClr val="hlink"/>
                </a:solidFill>
                <a:latin typeface="Times New Roman" pitchFamily="18" charset="0"/>
              </a:rPr>
              <a:t>selection of materials of construction</a:t>
            </a:r>
            <a:r>
              <a:rPr lang="en-US" sz="3600" smtClean="0">
                <a:latin typeface="Times New Roman" pitchFamily="18" charset="0"/>
              </a:rPr>
              <a:t> and</a:t>
            </a:r>
            <a:r>
              <a:rPr lang="en-US" sz="3600" smtClean="0">
                <a:solidFill>
                  <a:schemeClr val="hlink"/>
                </a:solidFill>
                <a:latin typeface="Times New Roman" pitchFamily="18" charset="0"/>
              </a:rPr>
              <a:t> </a:t>
            </a:r>
            <a:r>
              <a:rPr lang="en-US" sz="3600" b="1" smtClean="0">
                <a:solidFill>
                  <a:schemeClr val="hlink"/>
                </a:solidFill>
                <a:latin typeface="Times New Roman" pitchFamily="18" charset="0"/>
              </a:rPr>
              <a:t>coatings</a:t>
            </a:r>
            <a:r>
              <a:rPr lang="en-US" sz="3600" smtClean="0">
                <a:latin typeface="Times New Roman" pitchFamily="18" charset="0"/>
              </a:rPr>
              <a:t>, the </a:t>
            </a:r>
            <a:r>
              <a:rPr lang="en-US" sz="3600" b="1" smtClean="0">
                <a:solidFill>
                  <a:schemeClr val="hlink"/>
                </a:solidFill>
                <a:latin typeface="Times New Roman" pitchFamily="18" charset="0"/>
              </a:rPr>
              <a:t>use of inhibitors</a:t>
            </a:r>
            <a:r>
              <a:rPr lang="en-US" sz="3600" smtClean="0">
                <a:latin typeface="Times New Roman" pitchFamily="18" charset="0"/>
              </a:rPr>
              <a:t> and </a:t>
            </a:r>
            <a:r>
              <a:rPr lang="en-US" sz="3600" b="1" smtClean="0">
                <a:solidFill>
                  <a:schemeClr val="hlink"/>
                </a:solidFill>
                <a:latin typeface="Times New Roman" pitchFamily="18" charset="0"/>
              </a:rPr>
              <a:t>chemical treatments</a:t>
            </a:r>
            <a:r>
              <a:rPr lang="en-US" sz="3600" smtClean="0">
                <a:latin typeface="Times New Roman" pitchFamily="18" charset="0"/>
              </a:rPr>
              <a:t>, </a:t>
            </a:r>
            <a:r>
              <a:rPr lang="en-US" sz="3600" b="1" smtClean="0">
                <a:solidFill>
                  <a:schemeClr val="hlink"/>
                </a:solidFill>
                <a:latin typeface="Times New Roman" pitchFamily="18" charset="0"/>
              </a:rPr>
              <a:t>electrochemical protection like cathodic/anodic techniques</a:t>
            </a:r>
            <a:r>
              <a:rPr lang="en-US" sz="3600" smtClean="0">
                <a:latin typeface="Times New Roman" pitchFamily="18" charset="0"/>
              </a:rPr>
              <a:t> and </a:t>
            </a:r>
            <a:r>
              <a:rPr lang="en-US" sz="3600" b="1" smtClean="0">
                <a:solidFill>
                  <a:schemeClr val="hlink"/>
                </a:solidFill>
                <a:latin typeface="Times New Roman" pitchFamily="18" charset="0"/>
              </a:rPr>
              <a:t>modifications of operational parameters</a:t>
            </a:r>
            <a:r>
              <a:rPr lang="en-US" sz="3600" smtClean="0">
                <a:latin typeface="Times New Roman" pitchFamily="18" charset="0"/>
              </a:rPr>
              <a:t> including throughput </a:t>
            </a:r>
          </a:p>
        </p:txBody>
      </p:sp>
    </p:spTree>
  </p:cSld>
  <p:clrMapOvr>
    <a:masterClrMapping/>
  </p:clrMapOvr>
  <p:transition spd="slow">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394" name="Group 2"/>
          <p:cNvGrpSpPr>
            <a:grpSpLocks/>
          </p:cNvGrpSpPr>
          <p:nvPr/>
        </p:nvGrpSpPr>
        <p:grpSpPr bwMode="auto">
          <a:xfrm>
            <a:off x="304800" y="428625"/>
            <a:ext cx="8610600" cy="6200775"/>
            <a:chOff x="720" y="288"/>
            <a:chExt cx="4416" cy="3600"/>
          </a:xfrm>
        </p:grpSpPr>
        <p:sp>
          <p:nvSpPr>
            <p:cNvPr id="53251" name="Rectangle 3"/>
            <p:cNvSpPr>
              <a:spLocks noChangeArrowheads="1"/>
            </p:cNvSpPr>
            <p:nvPr/>
          </p:nvSpPr>
          <p:spPr bwMode="auto">
            <a:xfrm>
              <a:off x="720" y="288"/>
              <a:ext cx="4416" cy="3600"/>
            </a:xfrm>
            <a:prstGeom prst="rect">
              <a:avLst/>
            </a:prstGeom>
            <a:solidFill>
              <a:srgbClr val="FFFFFF"/>
            </a:solidFill>
            <a:ln w="28575">
              <a:solidFill>
                <a:srgbClr val="66CC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53252" name="Picture 4" descr="product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8" y="599"/>
              <a:ext cx="4320" cy="3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3" name="Text Box 5"/>
            <p:cNvSpPr txBox="1">
              <a:spLocks noChangeArrowheads="1"/>
            </p:cNvSpPr>
            <p:nvPr/>
          </p:nvSpPr>
          <p:spPr bwMode="auto">
            <a:xfrm>
              <a:off x="764" y="332"/>
              <a:ext cx="4324" cy="2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b="1">
                  <a:solidFill>
                    <a:schemeClr val="bg2"/>
                  </a:solidFill>
                  <a:latin typeface="Arial" charset="0"/>
                </a:rPr>
                <a:t>On-line corrosion monitoring of a process fluid</a:t>
              </a: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p:cTn id="7" dur="3000" fill="hold"/>
                                        <p:tgtEl>
                                          <p:spTgt spid="187394"/>
                                        </p:tgtEl>
                                        <p:attrNameLst>
                                          <p:attrName>ppt_w</p:attrName>
                                        </p:attrNameLst>
                                      </p:cBhvr>
                                      <p:tavLst>
                                        <p:tav tm="0">
                                          <p:val>
                                            <p:fltVal val="0"/>
                                          </p:val>
                                        </p:tav>
                                        <p:tav tm="100000">
                                          <p:val>
                                            <p:strVal val="#ppt_w"/>
                                          </p:val>
                                        </p:tav>
                                      </p:tavLst>
                                    </p:anim>
                                    <p:anim calcmode="lin" valueType="num">
                                      <p:cBhvr>
                                        <p:cTn id="8" dur="3000" fill="hold"/>
                                        <p:tgtEl>
                                          <p:spTgt spid="187394"/>
                                        </p:tgtEl>
                                        <p:attrNameLst>
                                          <p:attrName>ppt_h</p:attrName>
                                        </p:attrNameLst>
                                      </p:cBhvr>
                                      <p:tavLst>
                                        <p:tav tm="0">
                                          <p:val>
                                            <p:fltVal val="0"/>
                                          </p:val>
                                        </p:tav>
                                        <p:tav tm="100000">
                                          <p:val>
                                            <p:strVal val="#ppt_h"/>
                                          </p:val>
                                        </p:tav>
                                      </p:tavLst>
                                    </p:anim>
                                    <p:anim calcmode="lin" valueType="num">
                                      <p:cBhvr>
                                        <p:cTn id="9" dur="3000" fill="hold"/>
                                        <p:tgtEl>
                                          <p:spTgt spid="187394"/>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873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87394"/>
                                        </p:tgtEl>
                                        <p:attrNameLst>
                                          <p:attrName>style.visibility</p:attrName>
                                        </p:attrNameLst>
                                      </p:cBhvr>
                                      <p:to>
                                        <p:strVal val="visible"/>
                                      </p:to>
                                    </p:set>
                                    <p:animEffect transition="in" filter="box(out)">
                                      <p:cBhvr>
                                        <p:cTn id="15" dur="20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277813"/>
            <a:ext cx="8229600" cy="406400"/>
          </a:xfrm>
        </p:spPr>
        <p:txBody>
          <a:bodyPr/>
          <a:lstStyle/>
          <a:p>
            <a:pPr eaLnBrk="1" hangingPunct="1">
              <a:defRPr/>
            </a:pPr>
            <a:r>
              <a:rPr lang="en-GB" sz="3600" smtClean="0">
                <a:solidFill>
                  <a:srgbClr val="00FF00"/>
                </a:solidFill>
                <a:latin typeface="Impact" pitchFamily="34" charset="0"/>
              </a:rPr>
              <a:t>ELECTRICAL RESISTANCE MONITORING</a:t>
            </a:r>
            <a:endParaRPr lang="en-US" sz="3600" smtClean="0">
              <a:solidFill>
                <a:srgbClr val="00FF00"/>
              </a:solidFill>
              <a:latin typeface="Impact" pitchFamily="34" charset="0"/>
            </a:endParaRPr>
          </a:p>
        </p:txBody>
      </p:sp>
      <p:sp>
        <p:nvSpPr>
          <p:cNvPr id="54275" name="Text Box 3"/>
          <p:cNvSpPr txBox="1">
            <a:spLocks noChangeArrowheads="1"/>
          </p:cNvSpPr>
          <p:nvPr/>
        </p:nvSpPr>
        <p:spPr bwMode="auto">
          <a:xfrm>
            <a:off x="2286000"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29028" name="Rectangle 4"/>
          <p:cNvSpPr>
            <a:spLocks noChangeArrowheads="1"/>
          </p:cNvSpPr>
          <p:nvPr/>
        </p:nvSpPr>
        <p:spPr bwMode="auto">
          <a:xfrm>
            <a:off x="914400" y="1676400"/>
            <a:ext cx="7021513" cy="88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GB" sz="2400" b="1">
                <a:latin typeface="Arial" charset="0"/>
              </a:rPr>
              <a:t>ER probes have all the advantages of coupons </a:t>
            </a:r>
          </a:p>
          <a:p>
            <a:pPr algn="ctr"/>
            <a:r>
              <a:rPr lang="en-GB" sz="2800" b="1">
                <a:solidFill>
                  <a:srgbClr val="00FF00"/>
                </a:solidFill>
                <a:latin typeface="Arial" charset="0"/>
              </a:rPr>
              <a:t>+</a:t>
            </a:r>
          </a:p>
        </p:txBody>
      </p:sp>
      <p:sp>
        <p:nvSpPr>
          <p:cNvPr id="129029" name="Rectangle 5"/>
          <p:cNvSpPr>
            <a:spLocks noChangeArrowheads="1"/>
          </p:cNvSpPr>
          <p:nvPr/>
        </p:nvSpPr>
        <p:spPr bwMode="auto">
          <a:xfrm>
            <a:off x="228600" y="2514600"/>
            <a:ext cx="879792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buSzPct val="135000"/>
              <a:buFontTx/>
              <a:buChar char="•"/>
              <a:tabLst>
                <a:tab pos="1143000" algn="l"/>
              </a:tabLst>
            </a:pPr>
            <a:r>
              <a:rPr lang="en-GB" sz="2200" b="1">
                <a:latin typeface="Arial" charset="0"/>
              </a:rPr>
              <a:t> They are applicable to all working environments gases, liquids,</a:t>
            </a:r>
          </a:p>
          <a:p>
            <a:pPr>
              <a:buSzPct val="135000"/>
              <a:tabLst>
                <a:tab pos="1143000" algn="l"/>
              </a:tabLst>
            </a:pPr>
            <a:r>
              <a:rPr lang="en-GB" sz="2200" b="1">
                <a:latin typeface="Arial" charset="0"/>
              </a:rPr>
              <a:t>   solids, particulate flows</a:t>
            </a:r>
          </a:p>
        </p:txBody>
      </p:sp>
      <p:sp>
        <p:nvSpPr>
          <p:cNvPr id="129030" name="Rectangle 6"/>
          <p:cNvSpPr>
            <a:spLocks noChangeArrowheads="1"/>
          </p:cNvSpPr>
          <p:nvPr/>
        </p:nvSpPr>
        <p:spPr bwMode="auto">
          <a:xfrm>
            <a:off x="228600" y="5257800"/>
            <a:ext cx="8661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buSzPct val="135000"/>
              <a:buFontTx/>
              <a:buChar char="•"/>
              <a:tabLst>
                <a:tab pos="1143000" algn="l"/>
              </a:tabLst>
            </a:pPr>
            <a:r>
              <a:rPr lang="en-GB" sz="2200" b="1">
                <a:latin typeface="Arial" charset="0"/>
              </a:rPr>
              <a:t>  They respond quickly to corrosion upsets and can be used to</a:t>
            </a:r>
          </a:p>
          <a:p>
            <a:pPr>
              <a:buSzPct val="135000"/>
              <a:tabLst>
                <a:tab pos="1143000" algn="l"/>
              </a:tabLst>
            </a:pPr>
            <a:r>
              <a:rPr lang="en-GB" sz="2200" b="1">
                <a:latin typeface="Arial" charset="0"/>
              </a:rPr>
              <a:t>    trigger an alarm</a:t>
            </a:r>
          </a:p>
        </p:txBody>
      </p:sp>
      <p:sp>
        <p:nvSpPr>
          <p:cNvPr id="129031" name="Rectangle 7"/>
          <p:cNvSpPr>
            <a:spLocks noChangeArrowheads="1"/>
          </p:cNvSpPr>
          <p:nvPr/>
        </p:nvSpPr>
        <p:spPr bwMode="auto">
          <a:xfrm>
            <a:off x="228600" y="4191000"/>
            <a:ext cx="84867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buSzPct val="135000"/>
              <a:buFontTx/>
              <a:buChar char="•"/>
              <a:tabLst>
                <a:tab pos="1143000" algn="l"/>
              </a:tabLst>
            </a:pPr>
            <a:r>
              <a:rPr lang="en-GB" sz="2200" b="1">
                <a:latin typeface="Arial" charset="0"/>
              </a:rPr>
              <a:t> Probe remains installed in-line until operational life has been</a:t>
            </a:r>
          </a:p>
          <a:p>
            <a:pPr>
              <a:buSzPct val="135000"/>
              <a:tabLst>
                <a:tab pos="1143000" algn="l"/>
              </a:tabLst>
            </a:pPr>
            <a:r>
              <a:rPr lang="en-GB" sz="2200" b="1">
                <a:latin typeface="Arial" charset="0"/>
              </a:rPr>
              <a:t>   exhausted</a:t>
            </a:r>
          </a:p>
        </p:txBody>
      </p:sp>
      <p:sp>
        <p:nvSpPr>
          <p:cNvPr id="129032" name="Rectangle 8"/>
          <p:cNvSpPr>
            <a:spLocks noChangeArrowheads="1"/>
          </p:cNvSpPr>
          <p:nvPr/>
        </p:nvSpPr>
        <p:spPr bwMode="auto">
          <a:xfrm>
            <a:off x="228600" y="3429000"/>
            <a:ext cx="5513388"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buSzPct val="135000"/>
              <a:buFontTx/>
              <a:buChar char="•"/>
              <a:tabLst>
                <a:tab pos="1143000" algn="l"/>
              </a:tabLst>
            </a:pPr>
            <a:r>
              <a:rPr lang="en-GB" sz="2200" b="1">
                <a:latin typeface="Arial" charset="0"/>
              </a:rPr>
              <a:t> Direct corrosion rates can be obtained</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9"/>
                                        </p:tgtEl>
                                        <p:attrNameLst>
                                          <p:attrName>style.visibility</p:attrName>
                                        </p:attrNameLst>
                                      </p:cBhvr>
                                      <p:to>
                                        <p:strVal val="visible"/>
                                      </p:to>
                                    </p:set>
                                  </p:childTnLst>
                                  <p:subTnLst>
                                    <p:animClr clrSpc="rgb" dir="cw">
                                      <p:cBhvr override="childStyle">
                                        <p:cTn dur="1" fill="hold" display="0" masterRel="nextClick" afterEffect="1"/>
                                        <p:tgtEl>
                                          <p:spTgt spid="129029"/>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32"/>
                                        </p:tgtEl>
                                        <p:attrNameLst>
                                          <p:attrName>style.visibility</p:attrName>
                                        </p:attrNameLst>
                                      </p:cBhvr>
                                      <p:to>
                                        <p:strVal val="visible"/>
                                      </p:to>
                                    </p:set>
                                  </p:childTnLst>
                                  <p:subTnLst>
                                    <p:animClr clrSpc="rgb" dir="cw">
                                      <p:cBhvr override="childStyle">
                                        <p:cTn dur="1" fill="hold" display="0" masterRel="nextClick" afterEffect="1"/>
                                        <p:tgtEl>
                                          <p:spTgt spid="129032"/>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31"/>
                                        </p:tgtEl>
                                        <p:attrNameLst>
                                          <p:attrName>style.visibility</p:attrName>
                                        </p:attrNameLst>
                                      </p:cBhvr>
                                      <p:to>
                                        <p:strVal val="visible"/>
                                      </p:to>
                                    </p:set>
                                  </p:childTnLst>
                                  <p:subTnLst>
                                    <p:animClr clrSpc="rgb" dir="cw">
                                      <p:cBhvr override="childStyle">
                                        <p:cTn dur="1" fill="hold" display="0" masterRel="nextClick" afterEffect="1"/>
                                        <p:tgtEl>
                                          <p:spTgt spid="129031"/>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29" grpId="0"/>
      <p:bldP spid="129030" grpId="0"/>
      <p:bldP spid="129031" grpId="0"/>
      <p:bldP spid="1290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77813"/>
            <a:ext cx="8229600" cy="406400"/>
          </a:xfrm>
        </p:spPr>
        <p:txBody>
          <a:bodyPr/>
          <a:lstStyle/>
          <a:p>
            <a:pPr eaLnBrk="1" hangingPunct="1">
              <a:defRPr/>
            </a:pPr>
            <a:r>
              <a:rPr lang="en-GB" sz="3600" smtClean="0">
                <a:solidFill>
                  <a:srgbClr val="00FF00"/>
                </a:solidFill>
                <a:latin typeface="Impact" pitchFamily="34" charset="0"/>
              </a:rPr>
              <a:t>ELECTRICAL RESISTANCE MONITORING</a:t>
            </a:r>
            <a:endParaRPr lang="en-US" sz="3600" smtClean="0">
              <a:solidFill>
                <a:srgbClr val="00FF00"/>
              </a:solidFill>
              <a:latin typeface="Impact" pitchFamily="34" charset="0"/>
            </a:endParaRPr>
          </a:p>
        </p:txBody>
      </p:sp>
      <p:sp>
        <p:nvSpPr>
          <p:cNvPr id="55299"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30052" name="Rectangle 4"/>
          <p:cNvSpPr>
            <a:spLocks noChangeArrowheads="1"/>
          </p:cNvSpPr>
          <p:nvPr/>
        </p:nvSpPr>
        <p:spPr bwMode="auto">
          <a:xfrm>
            <a:off x="838200" y="1447800"/>
            <a:ext cx="69008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defRPr/>
            </a:pPr>
            <a:r>
              <a:rPr lang="en-GB" sz="2400" b="1">
                <a:solidFill>
                  <a:schemeClr val="accent1"/>
                </a:solidFill>
                <a:effectLst>
                  <a:outerShdw blurRad="38100" dist="38100" dir="2700000" algn="tl">
                    <a:srgbClr val="000000"/>
                  </a:outerShdw>
                </a:effectLst>
                <a:latin typeface="Arial" charset="0"/>
              </a:rPr>
              <a:t>ER, HOWEVER, DOES HAVE ITS LIMITATIONS</a:t>
            </a:r>
          </a:p>
        </p:txBody>
      </p:sp>
      <p:sp>
        <p:nvSpPr>
          <p:cNvPr id="130053" name="Rectangle 5"/>
          <p:cNvSpPr>
            <a:spLocks noChangeArrowheads="1"/>
          </p:cNvSpPr>
          <p:nvPr/>
        </p:nvSpPr>
        <p:spPr bwMode="auto">
          <a:xfrm>
            <a:off x="307975" y="2362200"/>
            <a:ext cx="8202613"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1143000" algn="l"/>
              </a:tabLst>
            </a:pPr>
            <a:r>
              <a:rPr lang="en-GB" b="1"/>
              <a:t>  </a:t>
            </a:r>
            <a:r>
              <a:rPr lang="en-GB" sz="2400">
                <a:latin typeface="Arial" charset="0"/>
              </a:rPr>
              <a:t>It only provides representative data for General corrosion </a:t>
            </a:r>
          </a:p>
          <a:p>
            <a:pPr eaLnBrk="1" hangingPunct="1">
              <a:buFont typeface="Symbol" pitchFamily="18" charset="2"/>
              <a:buNone/>
              <a:tabLst>
                <a:tab pos="1143000" algn="l"/>
              </a:tabLst>
            </a:pPr>
            <a:r>
              <a:rPr lang="en-GB" sz="2400">
                <a:latin typeface="Arial" charset="0"/>
              </a:rPr>
              <a:t>   and usually cannot Accurately detect localized attack</a:t>
            </a:r>
          </a:p>
        </p:txBody>
      </p:sp>
      <p:sp>
        <p:nvSpPr>
          <p:cNvPr id="130054" name="Rectangle 6"/>
          <p:cNvSpPr>
            <a:spLocks noChangeArrowheads="1"/>
          </p:cNvSpPr>
          <p:nvPr/>
        </p:nvSpPr>
        <p:spPr bwMode="auto">
          <a:xfrm>
            <a:off x="304800" y="3733800"/>
            <a:ext cx="7700963"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buFont typeface="Symbol" pitchFamily="18" charset="2"/>
              <a:buChar char=""/>
              <a:tabLst>
                <a:tab pos="1143000" algn="l"/>
              </a:tabLst>
            </a:pPr>
            <a:r>
              <a:rPr lang="en-GB" sz="2400" b="1">
                <a:latin typeface="Arial" charset="0"/>
              </a:rPr>
              <a:t> </a:t>
            </a:r>
            <a:r>
              <a:rPr lang="en-GB" sz="2400">
                <a:latin typeface="Arial" charset="0"/>
              </a:rPr>
              <a:t>The probes, although available in varying sensitivities </a:t>
            </a:r>
          </a:p>
          <a:p>
            <a:pPr eaLnBrk="1" hangingPunct="1">
              <a:buFont typeface="Symbol" pitchFamily="18" charset="2"/>
              <a:buNone/>
              <a:tabLst>
                <a:tab pos="1143000" algn="l"/>
              </a:tabLst>
            </a:pPr>
            <a:r>
              <a:rPr lang="en-GB" sz="2400">
                <a:latin typeface="Arial" charset="0"/>
              </a:rPr>
              <a:t>   typically require several days to determine a reliable </a:t>
            </a:r>
          </a:p>
          <a:p>
            <a:pPr eaLnBrk="1" hangingPunct="1">
              <a:buFont typeface="Symbol" pitchFamily="18" charset="2"/>
              <a:buNone/>
              <a:tabLst>
                <a:tab pos="1143000" algn="l"/>
              </a:tabLst>
            </a:pPr>
            <a:r>
              <a:rPr lang="en-GB" sz="2400">
                <a:latin typeface="Arial" charset="0"/>
              </a:rPr>
              <a:t>   corrosion corrosion- Rate trend</a:t>
            </a:r>
          </a:p>
        </p:txBody>
      </p:sp>
      <p:sp>
        <p:nvSpPr>
          <p:cNvPr id="130055" name="Rectangle 7"/>
          <p:cNvSpPr>
            <a:spLocks noChangeArrowheads="1"/>
          </p:cNvSpPr>
          <p:nvPr/>
        </p:nvSpPr>
        <p:spPr bwMode="auto">
          <a:xfrm>
            <a:off x="293688" y="5334000"/>
            <a:ext cx="81470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GB" sz="2200">
                <a:latin typeface="Arial" charset="0"/>
              </a:rPr>
              <a:t>Therefore, if the process is prone to rapid changes in corrosivity,</a:t>
            </a:r>
          </a:p>
          <a:p>
            <a:pPr algn="ctr" eaLnBrk="1" hangingPunct="1"/>
            <a:r>
              <a:rPr lang="en-GB" sz="2200">
                <a:latin typeface="Arial" charset="0"/>
              </a:rPr>
              <a:t> ER probes will not provide accurate and reliable data.</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childTnLst>
                                  <p:subTnLst>
                                    <p:animClr clrSpc="rgb" dir="cw">
                                      <p:cBhvr override="childStyle">
                                        <p:cTn dur="1" fill="hold" display="0" masterRel="nextClick" afterEffect="1"/>
                                        <p:tgtEl>
                                          <p:spTgt spid="130052"/>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3"/>
                                        </p:tgtEl>
                                        <p:attrNameLst>
                                          <p:attrName>style.visibility</p:attrName>
                                        </p:attrNameLst>
                                      </p:cBhvr>
                                      <p:to>
                                        <p:strVal val="visible"/>
                                      </p:to>
                                    </p:set>
                                  </p:childTnLst>
                                  <p:subTnLst>
                                    <p:animClr clrSpc="rgb" dir="cw">
                                      <p:cBhvr override="childStyle">
                                        <p:cTn dur="1" fill="hold" display="0" masterRel="nextClick" afterEffect="1"/>
                                        <p:tgtEl>
                                          <p:spTgt spid="130053"/>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4"/>
                                        </p:tgtEl>
                                        <p:attrNameLst>
                                          <p:attrName>style.visibility</p:attrName>
                                        </p:attrNameLst>
                                      </p:cBhvr>
                                      <p:to>
                                        <p:strVal val="visible"/>
                                      </p:to>
                                    </p:set>
                                  </p:childTnLst>
                                  <p:subTnLst>
                                    <p:animClr clrSpc="rgb" dir="cw">
                                      <p:cBhvr override="childStyle">
                                        <p:cTn dur="1" fill="hold" display="0" masterRel="nextClick" afterEffect="1"/>
                                        <p:tgtEl>
                                          <p:spTgt spid="130054"/>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p:bldP spid="130054" grpId="0"/>
      <p:bldP spid="13005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7813"/>
            <a:ext cx="8229600" cy="406400"/>
          </a:xfrm>
        </p:spPr>
        <p:txBody>
          <a:bodyPr/>
          <a:lstStyle/>
          <a:p>
            <a:pPr eaLnBrk="1" hangingPunct="1">
              <a:defRPr/>
            </a:pPr>
            <a:r>
              <a:rPr lang="en-GB" sz="3600" smtClean="0">
                <a:solidFill>
                  <a:srgbClr val="00FF00"/>
                </a:solidFill>
                <a:latin typeface="Impact" pitchFamily="34" charset="0"/>
              </a:rPr>
              <a:t>ELECTRICAL RESISTANCE MONITORING</a:t>
            </a:r>
            <a:endParaRPr lang="en-US" sz="3600" smtClean="0">
              <a:solidFill>
                <a:srgbClr val="00FF00"/>
              </a:solidFill>
              <a:latin typeface="Impact" pitchFamily="34" charset="0"/>
            </a:endParaRPr>
          </a:p>
        </p:txBody>
      </p:sp>
      <p:sp>
        <p:nvSpPr>
          <p:cNvPr id="56323"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31076" name="Rectangle 4"/>
          <p:cNvSpPr>
            <a:spLocks noChangeArrowheads="1"/>
          </p:cNvSpPr>
          <p:nvPr/>
        </p:nvSpPr>
        <p:spPr bwMode="auto">
          <a:xfrm>
            <a:off x="3200400" y="747713"/>
            <a:ext cx="25908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defRPr/>
            </a:pPr>
            <a:r>
              <a:rPr lang="en-GB" sz="2400">
                <a:effectLst>
                  <a:outerShdw blurRad="38100" dist="38100" dir="2700000" algn="tl">
                    <a:srgbClr val="000000"/>
                  </a:outerShdw>
                </a:effectLst>
                <a:latin typeface="Arial" charset="0"/>
              </a:rPr>
              <a:t>In some cases</a:t>
            </a:r>
            <a:endParaRPr lang="en-US" sz="2400">
              <a:effectLst>
                <a:outerShdw blurRad="38100" dist="38100" dir="2700000" algn="tl">
                  <a:srgbClr val="000000"/>
                </a:outerShdw>
              </a:effectLst>
              <a:latin typeface="Arial" charset="0"/>
            </a:endParaRPr>
          </a:p>
          <a:p>
            <a:pPr algn="ctr">
              <a:defRPr/>
            </a:pPr>
            <a:endParaRPr lang="en-GB" sz="2400">
              <a:effectLst>
                <a:outerShdw blurRad="38100" dist="38100" dir="2700000" algn="tl">
                  <a:srgbClr val="000000"/>
                </a:outerShdw>
              </a:effectLst>
              <a:latin typeface="Arial" charset="0"/>
            </a:endParaRPr>
          </a:p>
          <a:p>
            <a:pPr algn="ctr">
              <a:defRPr/>
            </a:pPr>
            <a:r>
              <a:rPr lang="en-GB" sz="2400">
                <a:effectLst>
                  <a:outerShdw blurRad="38100" dist="38100" dir="2700000" algn="tl">
                    <a:srgbClr val="000000"/>
                  </a:outerShdw>
                </a:effectLst>
                <a:latin typeface="Arial" charset="0"/>
              </a:rPr>
              <a:t>Like</a:t>
            </a:r>
          </a:p>
        </p:txBody>
      </p:sp>
      <p:sp>
        <p:nvSpPr>
          <p:cNvPr id="131077" name="Rectangle 5"/>
          <p:cNvSpPr>
            <a:spLocks noChangeArrowheads="1"/>
          </p:cNvSpPr>
          <p:nvPr/>
        </p:nvSpPr>
        <p:spPr bwMode="auto">
          <a:xfrm>
            <a:off x="203200" y="2463800"/>
            <a:ext cx="8567738"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lnSpc>
                <a:spcPct val="80000"/>
              </a:lnSpc>
            </a:pPr>
            <a:r>
              <a:rPr lang="en-GB" sz="2800">
                <a:latin typeface="Times New Roman" pitchFamily="18" charset="0"/>
              </a:rPr>
              <a:t>When H</a:t>
            </a:r>
            <a:r>
              <a:rPr lang="en-GB" b="1">
                <a:latin typeface="Times New Roman" pitchFamily="18" charset="0"/>
              </a:rPr>
              <a:t>2</a:t>
            </a:r>
            <a:r>
              <a:rPr lang="en-GB" sz="2800">
                <a:latin typeface="Times New Roman" pitchFamily="18" charset="0"/>
              </a:rPr>
              <a:t>S is present, ER devices will show an error due to</a:t>
            </a:r>
          </a:p>
          <a:p>
            <a:pPr algn="ctr"/>
            <a:r>
              <a:rPr lang="en-GB" sz="2800">
                <a:latin typeface="Times New Roman" pitchFamily="18" charset="0"/>
              </a:rPr>
              <a:t> The presence of conductive corrosion products on their</a:t>
            </a:r>
          </a:p>
          <a:p>
            <a:pPr algn="ctr"/>
            <a:r>
              <a:rPr lang="en-GB" sz="2800">
                <a:latin typeface="Times New Roman" pitchFamily="18" charset="0"/>
              </a:rPr>
              <a:t>   Sensing elements. This leads to nonconservative results. </a:t>
            </a:r>
          </a:p>
          <a:p>
            <a:pPr algn="ctr"/>
            <a:r>
              <a:rPr lang="en-GB" sz="2800">
                <a:latin typeface="Times New Roman" pitchFamily="18" charset="0"/>
              </a:rPr>
              <a:t>So</a:t>
            </a:r>
          </a:p>
        </p:txBody>
      </p:sp>
      <p:sp>
        <p:nvSpPr>
          <p:cNvPr id="131078" name="Rectangle 6"/>
          <p:cNvSpPr>
            <a:spLocks noChangeArrowheads="1"/>
          </p:cNvSpPr>
          <p:nvPr/>
        </p:nvSpPr>
        <p:spPr bwMode="auto">
          <a:xfrm>
            <a:off x="63500" y="4343400"/>
            <a:ext cx="84931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GB" sz="2800">
                <a:latin typeface="Times New Roman" pitchFamily="18" charset="0"/>
              </a:rPr>
              <a:t>The data from ER probes should be compared to that from</a:t>
            </a:r>
          </a:p>
          <a:p>
            <a:pPr algn="ctr" eaLnBrk="1" hangingPunct="1"/>
            <a:r>
              <a:rPr lang="en-GB" sz="2800">
                <a:latin typeface="Times New Roman" pitchFamily="18" charset="0"/>
              </a:rPr>
              <a:t> Coupons taken-during the same time.</a:t>
            </a:r>
            <a:r>
              <a:rPr lang="en-GB" sz="2000">
                <a:latin typeface="Arial" charset="0"/>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childTnLst>
                                  <p:subTnLst>
                                    <p:animClr clrSpc="rgb" dir="cw">
                                      <p:cBhvr override="childStyle">
                                        <p:cTn dur="1" fill="hold" display="0" masterRel="nextClick" afterEffect="1"/>
                                        <p:tgtEl>
                                          <p:spTgt spid="131076"/>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7"/>
                                        </p:tgtEl>
                                        <p:attrNameLst>
                                          <p:attrName>style.visibility</p:attrName>
                                        </p:attrNameLst>
                                      </p:cBhvr>
                                      <p:to>
                                        <p:strVal val="visible"/>
                                      </p:to>
                                    </p:set>
                                  </p:childTnLst>
                                  <p:subTnLst>
                                    <p:animClr clrSpc="rgb" dir="cw">
                                      <p:cBhvr override="childStyle">
                                        <p:cTn dur="1" fill="hold" display="0" masterRel="nextClick" afterEffect="1"/>
                                        <p:tgtEl>
                                          <p:spTgt spid="131077"/>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P spid="131077" grpId="0"/>
      <p:bldP spid="13107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277813"/>
            <a:ext cx="8229600" cy="406400"/>
          </a:xfrm>
        </p:spPr>
        <p:txBody>
          <a:bodyPr/>
          <a:lstStyle/>
          <a:p>
            <a:pPr eaLnBrk="1" hangingPunct="1">
              <a:defRPr/>
            </a:pPr>
            <a:r>
              <a:rPr lang="en-GB" sz="3600" smtClean="0">
                <a:solidFill>
                  <a:srgbClr val="00FF00"/>
                </a:solidFill>
                <a:latin typeface="Impact" pitchFamily="34" charset="0"/>
              </a:rPr>
              <a:t>ELECTRICAL RESISTANCE MONITORING</a:t>
            </a:r>
            <a:endParaRPr lang="en-US" sz="3600" smtClean="0">
              <a:solidFill>
                <a:srgbClr val="00FF00"/>
              </a:solidFill>
              <a:latin typeface="Impact" pitchFamily="34" charset="0"/>
            </a:endParaRPr>
          </a:p>
        </p:txBody>
      </p:sp>
      <p:sp>
        <p:nvSpPr>
          <p:cNvPr id="57347"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48488" name="Rectangle 8"/>
          <p:cNvSpPr>
            <a:spLocks noChangeArrowheads="1"/>
          </p:cNvSpPr>
          <p:nvPr/>
        </p:nvSpPr>
        <p:spPr bwMode="auto">
          <a:xfrm>
            <a:off x="381000" y="914400"/>
            <a:ext cx="830580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a:latin typeface="Times New Roman" pitchFamily="18" charset="0"/>
              </a:rPr>
              <a:t>The sensing element itself can be manufactured in one of many geometries like:</a:t>
            </a:r>
          </a:p>
          <a:p>
            <a:pPr eaLnBrk="1" hangingPunct="1"/>
            <a:r>
              <a:rPr lang="en-US" sz="2400">
                <a:latin typeface="Times New Roman" pitchFamily="18" charset="0"/>
              </a:rPr>
              <a:t>Wire loop, Tube loop, Strip loop, Cylindrical, Spiral loop etc. </a:t>
            </a:r>
          </a:p>
          <a:p>
            <a:pPr eaLnBrk="1" hangingPunct="1"/>
            <a:endParaRPr lang="en-US" sz="2400">
              <a:latin typeface="Times New Roman" pitchFamily="18" charset="0"/>
            </a:endParaRPr>
          </a:p>
          <a:p>
            <a:pPr eaLnBrk="1" hangingPunct="1"/>
            <a:endParaRPr lang="en-US" sz="2400">
              <a:latin typeface="Times New Roman" pitchFamily="18" charset="0"/>
            </a:endParaRPr>
          </a:p>
        </p:txBody>
      </p:sp>
      <p:pic>
        <p:nvPicPr>
          <p:cNvPr id="148489"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2800" y="3505200"/>
            <a:ext cx="1981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8490" name="Rectangle 10"/>
          <p:cNvSpPr>
            <a:spLocks noChangeArrowheads="1"/>
          </p:cNvSpPr>
          <p:nvPr/>
        </p:nvSpPr>
        <p:spPr bwMode="auto">
          <a:xfrm>
            <a:off x="0" y="3276600"/>
            <a:ext cx="73152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u="sng">
                <a:latin typeface="Times New Roman" pitchFamily="18" charset="0"/>
              </a:rPr>
              <a:t>Flush Mount Elements </a:t>
            </a:r>
          </a:p>
          <a:p>
            <a:pPr algn="ctr"/>
            <a:r>
              <a:rPr lang="en-US" sz="2400">
                <a:latin typeface="Times New Roman" pitchFamily="18" charset="0"/>
              </a:rPr>
              <a:t>are designed to be mounted flush with the vessel wall. This element is very effective at simulating the true corrosion condition along the interior surfaces of the vessel wall. Being flush, this element is not prone to damage in high velocity systems and can be used in pipeline systems that are subject to pigging operations.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8488"/>
                                        </p:tgtEl>
                                        <p:attrNameLst>
                                          <p:attrName>style.visibility</p:attrName>
                                        </p:attrNameLst>
                                      </p:cBhvr>
                                      <p:to>
                                        <p:strVal val="visible"/>
                                      </p:to>
                                    </p:set>
                                    <p:animEffect transition="in" filter="box(out)">
                                      <p:cBhvr>
                                        <p:cTn id="7" dur="500"/>
                                        <p:tgtEl>
                                          <p:spTgt spid="148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8490"/>
                                        </p:tgtEl>
                                        <p:attrNameLst>
                                          <p:attrName>style.visibility</p:attrName>
                                        </p:attrNameLst>
                                      </p:cBhvr>
                                      <p:to>
                                        <p:strVal val="visible"/>
                                      </p:to>
                                    </p:set>
                                    <p:animEffect transition="in" filter="box(out)">
                                      <p:cBhvr>
                                        <p:cTn id="12" dur="2000"/>
                                        <p:tgtEl>
                                          <p:spTgt spid="1484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48489"/>
                                        </p:tgtEl>
                                        <p:attrNameLst>
                                          <p:attrName>style.visibility</p:attrName>
                                        </p:attrNameLst>
                                      </p:cBhvr>
                                      <p:to>
                                        <p:strVal val="visible"/>
                                      </p:to>
                                    </p:set>
                                    <p:animEffect transition="in" filter="box(out)">
                                      <p:cBhvr>
                                        <p:cTn id="17"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p:bldP spid="14849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77813"/>
            <a:ext cx="8229600" cy="406400"/>
          </a:xfrm>
        </p:spPr>
        <p:txBody>
          <a:bodyPr/>
          <a:lstStyle/>
          <a:p>
            <a:pPr eaLnBrk="1" hangingPunct="1">
              <a:defRPr/>
            </a:pPr>
            <a:r>
              <a:rPr lang="en-GB" sz="3600" smtClean="0">
                <a:solidFill>
                  <a:srgbClr val="00FF00"/>
                </a:solidFill>
                <a:latin typeface="Impact" pitchFamily="34" charset="0"/>
              </a:rPr>
              <a:t>ELECTRICAL RESISTANCE MONITORING</a:t>
            </a:r>
            <a:endParaRPr lang="en-US" sz="3600" smtClean="0">
              <a:solidFill>
                <a:srgbClr val="00FF00"/>
              </a:solidFill>
              <a:latin typeface="Impact" pitchFamily="34" charset="0"/>
            </a:endParaRPr>
          </a:p>
        </p:txBody>
      </p:sp>
      <p:sp>
        <p:nvSpPr>
          <p:cNvPr id="58371"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58372" name="Rectangle 4"/>
          <p:cNvSpPr>
            <a:spLocks noChangeArrowheads="1"/>
          </p:cNvSpPr>
          <p:nvPr/>
        </p:nvSpPr>
        <p:spPr bwMode="auto">
          <a:xfrm>
            <a:off x="457200" y="1285875"/>
            <a:ext cx="7848600" cy="436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800" b="1">
                <a:latin typeface="Times New Roman" pitchFamily="18" charset="0"/>
              </a:rPr>
              <a:t>Surface strip elements</a:t>
            </a:r>
            <a:r>
              <a:rPr lang="en-US" sz="2800">
                <a:latin typeface="Times New Roman" pitchFamily="18" charset="0"/>
              </a:rPr>
              <a:t> </a:t>
            </a:r>
          </a:p>
          <a:p>
            <a:pPr algn="ctr" eaLnBrk="1" hangingPunct="1"/>
            <a:endParaRPr lang="en-US" sz="2800">
              <a:latin typeface="Times New Roman" pitchFamily="18" charset="0"/>
            </a:endParaRPr>
          </a:p>
          <a:p>
            <a:pPr algn="ctr" eaLnBrk="1" hangingPunct="1"/>
            <a:r>
              <a:rPr lang="en-US" sz="2800">
                <a:latin typeface="Times New Roman" pitchFamily="18" charset="0"/>
              </a:rPr>
              <a:t>are thin rectangular elements with a comparatively large surface area to allow more representative results in non-homogeneous corrosive environments. Strip elements are commonly used in underground probes to monitor the effectiveness of </a:t>
            </a:r>
          </a:p>
          <a:p>
            <a:pPr algn="ctr" eaLnBrk="1" hangingPunct="1"/>
            <a:r>
              <a:rPr lang="en-US" sz="2800">
                <a:solidFill>
                  <a:srgbClr val="00FF00"/>
                </a:solidFill>
                <a:latin typeface="Times New Roman" pitchFamily="18" charset="0"/>
                <a:hlinkClick r:id="rId3"/>
              </a:rPr>
              <a:t>cathodic protection</a:t>
            </a:r>
            <a:r>
              <a:rPr lang="en-US" sz="2800">
                <a:solidFill>
                  <a:srgbClr val="00FF00"/>
                </a:solidFill>
                <a:latin typeface="Times New Roman" pitchFamily="18" charset="0"/>
              </a:rPr>
              <a:t> </a:t>
            </a:r>
          </a:p>
          <a:p>
            <a:pPr algn="ctr" eaLnBrk="1" hangingPunct="1"/>
            <a:r>
              <a:rPr lang="en-US" sz="2800">
                <a:latin typeface="Times New Roman" pitchFamily="18" charset="0"/>
              </a:rPr>
              <a:t>currents applied to the external surfaces of buried structures </a:t>
            </a:r>
          </a:p>
        </p:txBody>
      </p:sp>
    </p:spTree>
  </p:cSld>
  <p:clrMapOvr>
    <a:masterClrMapping/>
  </p:clrMapOvr>
  <p:transition spd="slow">
    <p:cover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0"/>
            <a:ext cx="85344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9443" name="Rectangle 3"/>
          <p:cNvSpPr>
            <a:spLocks noChangeArrowheads="1"/>
          </p:cNvSpPr>
          <p:nvPr/>
        </p:nvSpPr>
        <p:spPr bwMode="auto">
          <a:xfrm>
            <a:off x="0" y="6172200"/>
            <a:ext cx="914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r>
              <a:rPr lang="en-US" sz="2000" b="1">
                <a:latin typeface="Times New Roman" pitchFamily="18" charset="0"/>
                <a:cs typeface="Times New Roman" pitchFamily="18" charset="0"/>
              </a:rPr>
              <a:t>Algorithm for suitability of ER and LPR corrosion monitoring techniques</a:t>
            </a:r>
            <a:endParaRPr lang="en-US" sz="2000" b="1">
              <a:latin typeface="Times New Roman"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box(out)">
                                      <p:cBhvr>
                                        <p:cTn id="7" dur="2000"/>
                                        <p:tgtEl>
                                          <p:spTgt spid="189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9443"/>
                                        </p:tgtEl>
                                        <p:attrNameLst>
                                          <p:attrName>style.visibility</p:attrName>
                                        </p:attrNameLst>
                                      </p:cBhvr>
                                      <p:to>
                                        <p:strVal val="visible"/>
                                      </p:to>
                                    </p:set>
                                    <p:animEffect transition="in" filter="diamond(in)">
                                      <p:cBhvr>
                                        <p:cTn id="12" dur="2000"/>
                                        <p:tgtEl>
                                          <p:spTgt spid="18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7813"/>
            <a:ext cx="8229600" cy="406400"/>
          </a:xfrm>
        </p:spPr>
        <p:txBody>
          <a:bodyPr/>
          <a:lstStyle/>
          <a:p>
            <a:pPr eaLnBrk="1" hangingPunct="1">
              <a:defRPr/>
            </a:pPr>
            <a:r>
              <a:rPr lang="en-US" sz="2500" b="1" smtClean="0">
                <a:solidFill>
                  <a:schemeClr val="tx1"/>
                </a:solidFill>
                <a:effectLst/>
              </a:rPr>
              <a:t/>
            </a:r>
            <a:br>
              <a:rPr lang="en-US" sz="2500" b="1" smtClean="0">
                <a:solidFill>
                  <a:schemeClr val="tx1"/>
                </a:solidFill>
                <a:effectLst/>
              </a:rPr>
            </a:br>
            <a:r>
              <a:rPr lang="en-US" sz="2500" b="1" smtClean="0">
                <a:solidFill>
                  <a:schemeClr val="tx1"/>
                </a:solidFill>
                <a:effectLst/>
              </a:rPr>
              <a:t/>
            </a:r>
            <a:br>
              <a:rPr lang="en-US" sz="2500" b="1" smtClean="0">
                <a:solidFill>
                  <a:schemeClr val="tx1"/>
                </a:solidFill>
                <a:effectLst/>
              </a:rPr>
            </a:br>
            <a:r>
              <a:rPr lang="en-US" sz="2500" b="1" smtClean="0">
                <a:solidFill>
                  <a:schemeClr val="tx1"/>
                </a:solidFill>
                <a:effectLst/>
              </a:rPr>
              <a:t/>
            </a:r>
            <a:br>
              <a:rPr lang="en-US" sz="2500" b="1" smtClean="0">
                <a:solidFill>
                  <a:schemeClr val="tx1"/>
                </a:solidFill>
                <a:effectLst/>
              </a:rPr>
            </a:br>
            <a:r>
              <a:rPr lang="en-US" sz="2500" b="1" smtClean="0">
                <a:solidFill>
                  <a:schemeClr val="tx1"/>
                </a:solidFill>
                <a:effectLst/>
              </a:rPr>
              <a:t/>
            </a:r>
            <a:br>
              <a:rPr lang="en-US" sz="2500" b="1" smtClean="0">
                <a:solidFill>
                  <a:schemeClr val="tx1"/>
                </a:solidFill>
                <a:effectLst/>
              </a:rPr>
            </a:br>
            <a:r>
              <a:rPr lang="en-US" sz="2500" b="1" smtClean="0">
                <a:solidFill>
                  <a:srgbClr val="66FF33"/>
                </a:solidFill>
              </a:rPr>
              <a:t>RATIO METRIC METAL LOSS MEASUREMENT - CEION® TECHNOLOGY</a:t>
            </a:r>
            <a:br>
              <a:rPr lang="en-US" sz="2500" b="1" smtClean="0">
                <a:solidFill>
                  <a:srgbClr val="66FF33"/>
                </a:solidFill>
              </a:rPr>
            </a:br>
            <a:endParaRPr lang="en-US" sz="2500" b="1" smtClean="0">
              <a:solidFill>
                <a:srgbClr val="66FF33"/>
              </a:solidFill>
            </a:endParaRPr>
          </a:p>
        </p:txBody>
      </p:sp>
      <p:sp>
        <p:nvSpPr>
          <p:cNvPr id="60419"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35172" name="Rectangle 4"/>
          <p:cNvSpPr>
            <a:spLocks noChangeArrowheads="1"/>
          </p:cNvSpPr>
          <p:nvPr/>
        </p:nvSpPr>
        <p:spPr bwMode="auto">
          <a:xfrm>
            <a:off x="225425" y="2362200"/>
            <a:ext cx="8694738"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2400">
                <a:latin typeface="Arial" charset="0"/>
              </a:rPr>
              <a:t>CEION® IS A NEW RATIO METRIC METAL LOSS</a:t>
            </a:r>
          </a:p>
          <a:p>
            <a:pPr algn="ctr"/>
            <a:r>
              <a:rPr lang="en-US" sz="2400">
                <a:latin typeface="Arial" charset="0"/>
              </a:rPr>
              <a:t> MEASUREMENT TECHNOLOGY</a:t>
            </a:r>
          </a:p>
          <a:p>
            <a:pPr algn="ctr"/>
            <a:endParaRPr lang="en-GB" sz="2000">
              <a:latin typeface="Arial" charset="0"/>
            </a:endParaRPr>
          </a:p>
          <a:p>
            <a:pPr algn="ctr"/>
            <a:r>
              <a:rPr lang="en-GB" sz="2000">
                <a:latin typeface="Arial" charset="0"/>
              </a:rPr>
              <a:t>WITH</a:t>
            </a:r>
            <a:endParaRPr lang="en-US" sz="2400">
              <a:latin typeface="Arial" charset="0"/>
            </a:endParaRPr>
          </a:p>
        </p:txBody>
      </p:sp>
      <p:sp>
        <p:nvSpPr>
          <p:cNvPr id="135173" name="Rectangle 5"/>
          <p:cNvSpPr>
            <a:spLocks noChangeArrowheads="1"/>
          </p:cNvSpPr>
          <p:nvPr/>
        </p:nvSpPr>
        <p:spPr bwMode="auto">
          <a:xfrm>
            <a:off x="228600" y="4206875"/>
            <a:ext cx="869473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GB" sz="2400">
                <a:latin typeface="Arial" charset="0"/>
              </a:rPr>
              <a:t>RESOLUTION THAT IS AT LEAST 100 TIMES BETTER</a:t>
            </a:r>
          </a:p>
          <a:p>
            <a:pPr algn="ctr"/>
            <a:r>
              <a:rPr lang="en-GB" sz="2400">
                <a:latin typeface="Arial" charset="0"/>
              </a:rPr>
              <a:t> THAN EXISTING ER BASED DEVICES</a:t>
            </a:r>
            <a:r>
              <a:rPr lang="en-US" sz="2400">
                <a:latin typeface="Arial" charset="0"/>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7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77813"/>
            <a:ext cx="8915400" cy="1139825"/>
          </a:xfrm>
        </p:spPr>
        <p:txBody>
          <a:bodyPr/>
          <a:lstStyle/>
          <a:p>
            <a:pPr eaLnBrk="1" hangingPunct="1"/>
            <a:r>
              <a:rPr lang="en-US" sz="3800" smtClean="0">
                <a:solidFill>
                  <a:srgbClr val="00FF00"/>
                </a:solidFill>
                <a:effectLst/>
              </a:rPr>
              <a:t>CEION® - </a:t>
            </a:r>
            <a:br>
              <a:rPr lang="en-US" sz="3800" smtClean="0">
                <a:solidFill>
                  <a:srgbClr val="00FF00"/>
                </a:solidFill>
                <a:effectLst/>
              </a:rPr>
            </a:br>
            <a:r>
              <a:rPr lang="en-US" sz="3200" smtClean="0">
                <a:solidFill>
                  <a:srgbClr val="00FF00"/>
                </a:solidFill>
                <a:effectLst/>
                <a:latin typeface="Impact" pitchFamily="34" charset="0"/>
              </a:rPr>
              <a:t>a ratiometric metal loss measurement technology</a:t>
            </a:r>
          </a:p>
        </p:txBody>
      </p:sp>
      <p:pic>
        <p:nvPicPr>
          <p:cNvPr id="141315" name="Picture 3" descr="ceionwid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1447800"/>
            <a:ext cx="57912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16" name="Rectangle 4"/>
          <p:cNvSpPr>
            <a:spLocks noChangeArrowheads="1"/>
          </p:cNvSpPr>
          <p:nvPr/>
        </p:nvSpPr>
        <p:spPr bwMode="auto">
          <a:xfrm>
            <a:off x="6019800" y="1511300"/>
            <a:ext cx="3124200" cy="466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defRPr/>
            </a:pPr>
            <a:r>
              <a:rPr lang="en-US" sz="2000" b="1"/>
              <a:t>Resolution is at least </a:t>
            </a:r>
            <a:r>
              <a:rPr lang="en-US" sz="2000" b="1" u="sng"/>
              <a:t>100 times better than existing ER based</a:t>
            </a:r>
            <a:r>
              <a:rPr lang="en-US" sz="2000" b="1"/>
              <a:t> devices. It is ideal for monitoring </a:t>
            </a:r>
            <a:r>
              <a:rPr lang="en-US" sz="2000" b="1">
                <a:solidFill>
                  <a:schemeClr val="accent1"/>
                </a:solidFill>
                <a:effectLst>
                  <a:outerShdw blurRad="38100" dist="38100" dir="2700000" algn="tl">
                    <a:srgbClr val="000000"/>
                  </a:outerShdw>
                </a:effectLst>
              </a:rPr>
              <a:t>oil/gas production</a:t>
            </a:r>
            <a:r>
              <a:rPr lang="en-US" sz="2000" b="1"/>
              <a:t> and processing systems. A technology that is just as capable of driving the real-time control loop of an inhibitor pump as it is of operating without maintenance between planned shutdowns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box(out)">
                                      <p:cBhvr>
                                        <p:cTn id="7" dur="2000"/>
                                        <p:tgtEl>
                                          <p:spTgt spid="141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1316"/>
                                        </p:tgtEl>
                                        <p:attrNameLst>
                                          <p:attrName>style.visibility</p:attrName>
                                        </p:attrNameLst>
                                      </p:cBhvr>
                                      <p:to>
                                        <p:strVal val="visible"/>
                                      </p:to>
                                    </p:set>
                                    <p:anim calcmode="lin" valueType="num">
                                      <p:cBhvr additive="base">
                                        <p:cTn id="12" dur="3000" fill="hold"/>
                                        <p:tgtEl>
                                          <p:spTgt spid="141316"/>
                                        </p:tgtEl>
                                        <p:attrNameLst>
                                          <p:attrName>ppt_x</p:attrName>
                                        </p:attrNameLst>
                                      </p:cBhvr>
                                      <p:tavLst>
                                        <p:tav tm="0">
                                          <p:val>
                                            <p:strVal val="1+#ppt_w/2"/>
                                          </p:val>
                                        </p:tav>
                                        <p:tav tm="100000">
                                          <p:val>
                                            <p:strVal val="#ppt_x"/>
                                          </p:val>
                                        </p:tav>
                                      </p:tavLst>
                                    </p:anim>
                                    <p:anim calcmode="lin" valueType="num">
                                      <p:cBhvr additive="base">
                                        <p:cTn id="13" dur="3000" fill="hold"/>
                                        <p:tgtEl>
                                          <p:spTgt spid="141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bubble_prob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90600"/>
            <a:ext cx="51054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411" name="Rectangle 3"/>
          <p:cNvSpPr>
            <a:spLocks noChangeArrowheads="1"/>
          </p:cNvSpPr>
          <p:nvPr/>
        </p:nvSpPr>
        <p:spPr bwMode="auto">
          <a:xfrm>
            <a:off x="5181600" y="796925"/>
            <a:ext cx="3962400" cy="607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defRPr/>
            </a:pPr>
            <a:r>
              <a:rPr lang="en-US" sz="2800">
                <a:effectLst>
                  <a:outerShdw blurRad="38100" dist="38100" dir="2700000" algn="tl">
                    <a:srgbClr val="000000"/>
                  </a:outerShdw>
                </a:effectLst>
                <a:latin typeface="Times New Roman" pitchFamily="18" charset="0"/>
              </a:rPr>
              <a:t>CEION® is the state-of-the-art technology to detect material loss and electrochemical conditions at the metal-solution interface. Exceptional instrumentation yields performance in the sub-nanometre (&lt;10-9m) domain with resolutions equivalent to the atomic radii of iron (125 picometre).</a:t>
            </a:r>
          </a:p>
        </p:txBody>
      </p:sp>
      <p:sp>
        <p:nvSpPr>
          <p:cNvPr id="145412" name="Rectangle 4"/>
          <p:cNvSpPr>
            <a:spLocks noChangeArrowheads="1"/>
          </p:cNvSpPr>
          <p:nvPr/>
        </p:nvSpPr>
        <p:spPr bwMode="auto">
          <a:xfrm>
            <a:off x="228600" y="304800"/>
            <a:ext cx="891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en-US" sz="2400">
                <a:solidFill>
                  <a:srgbClr val="00FF00"/>
                </a:solidFill>
                <a:effectLst>
                  <a:outerShdw blurRad="38100" dist="38100" dir="2700000" algn="tl">
                    <a:srgbClr val="000000"/>
                  </a:outerShdw>
                </a:effectLst>
                <a:latin typeface="Impact" pitchFamily="34" charset="0"/>
              </a:rPr>
              <a:t>CEION® nanometer metal loss and electrochemical technology</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box(out)">
                                      <p:cBhvr>
                                        <p:cTn id="7" dur="2000"/>
                                        <p:tgtEl>
                                          <p:spTgt spid="145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5411"/>
                                        </p:tgtEl>
                                        <p:attrNameLst>
                                          <p:attrName>style.visibility</p:attrName>
                                        </p:attrNameLst>
                                      </p:cBhvr>
                                      <p:to>
                                        <p:strVal val="visible"/>
                                      </p:to>
                                    </p:set>
                                    <p:anim calcmode="lin" valueType="num">
                                      <p:cBhvr additive="base">
                                        <p:cTn id="12" dur="500" fill="hold"/>
                                        <p:tgtEl>
                                          <p:spTgt spid="145411"/>
                                        </p:tgtEl>
                                        <p:attrNameLst>
                                          <p:attrName>ppt_x</p:attrName>
                                        </p:attrNameLst>
                                      </p:cBhvr>
                                      <p:tavLst>
                                        <p:tav tm="0">
                                          <p:val>
                                            <p:strVal val="1+#ppt_w/2"/>
                                          </p:val>
                                        </p:tav>
                                        <p:tav tm="100000">
                                          <p:val>
                                            <p:strVal val="#ppt_x"/>
                                          </p:val>
                                        </p:tav>
                                      </p:tavLst>
                                    </p:anim>
                                    <p:anim calcmode="lin" valueType="num">
                                      <p:cBhvr additive="base">
                                        <p:cTn id="13" dur="500" fill="hold"/>
                                        <p:tgtEl>
                                          <p:spTgt spid="1454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609600" y="152400"/>
            <a:ext cx="7772400" cy="1470025"/>
          </a:xfrm>
        </p:spPr>
        <p:txBody>
          <a:bodyPr/>
          <a:lstStyle/>
          <a:p>
            <a:pPr eaLnBrk="1" hangingPunct="1">
              <a:defRPr/>
            </a:pPr>
            <a:r>
              <a:rPr lang="en-US" smtClean="0">
                <a:solidFill>
                  <a:srgbClr val="00FF00"/>
                </a:solidFill>
                <a:latin typeface="Impact" pitchFamily="34" charset="0"/>
              </a:rPr>
              <a:t>Corrosion Monitoring</a:t>
            </a:r>
          </a:p>
        </p:txBody>
      </p:sp>
      <p:sp>
        <p:nvSpPr>
          <p:cNvPr id="249859" name="Rectangle 3"/>
          <p:cNvSpPr>
            <a:spLocks noGrp="1" noChangeArrowheads="1"/>
          </p:cNvSpPr>
          <p:nvPr>
            <p:ph type="subTitle" idx="1"/>
          </p:nvPr>
        </p:nvSpPr>
        <p:spPr>
          <a:xfrm>
            <a:off x="533400" y="1524000"/>
            <a:ext cx="8077200" cy="5105400"/>
          </a:xfrm>
        </p:spPr>
        <p:txBody>
          <a:bodyPr/>
          <a:lstStyle/>
          <a:p>
            <a:pPr eaLnBrk="1" hangingPunct="1">
              <a:defRPr/>
            </a:pPr>
            <a:r>
              <a:rPr lang="en-US" sz="3600" smtClean="0">
                <a:latin typeface="Times New Roman" pitchFamily="18" charset="0"/>
              </a:rPr>
              <a:t>Reliability, longer plant stream days, operations of plant equipment to its close design tolerance are emphasized in </a:t>
            </a:r>
          </a:p>
          <a:p>
            <a:pPr eaLnBrk="1" hangingPunct="1">
              <a:defRPr/>
            </a:pPr>
            <a:r>
              <a:rPr lang="en-US" sz="3600" smtClean="0">
                <a:latin typeface="Times New Roman" pitchFamily="18" charset="0"/>
              </a:rPr>
              <a:t>these days of </a:t>
            </a:r>
          </a:p>
          <a:p>
            <a:pPr eaLnBrk="1" hangingPunct="1">
              <a:defRPr/>
            </a:pPr>
            <a:r>
              <a:rPr lang="en-US" sz="3600" smtClean="0">
                <a:latin typeface="Times New Roman" pitchFamily="18" charset="0"/>
              </a:rPr>
              <a:t>high competence and competitive world, </a:t>
            </a:r>
          </a:p>
          <a:p>
            <a:pPr eaLnBrk="1" hangingPunct="1">
              <a:defRPr/>
            </a:pPr>
            <a:r>
              <a:rPr lang="en-US" sz="3600" smtClean="0">
                <a:latin typeface="Times New Roman" pitchFamily="18" charset="0"/>
              </a:rPr>
              <a:t>so </a:t>
            </a:r>
          </a:p>
          <a:p>
            <a:pPr eaLnBrk="1" hangingPunct="1">
              <a:defRPr/>
            </a:pPr>
            <a:r>
              <a:rPr lang="en-US" sz="3600" smtClean="0">
                <a:solidFill>
                  <a:schemeClr val="hlink"/>
                </a:solidFill>
                <a:latin typeface="Times New Roman" pitchFamily="18" charset="0"/>
              </a:rPr>
              <a:t>materials selection and other corrosion control measures tend to be conservative. </a:t>
            </a:r>
          </a:p>
        </p:txBody>
      </p:sp>
    </p:spTree>
  </p:cSld>
  <p:clrMapOvr>
    <a:masterClrMapping/>
  </p:clrMapOvr>
  <p:transition spd="slow">
    <p:cover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77813"/>
            <a:ext cx="8229600" cy="406400"/>
          </a:xfrm>
        </p:spPr>
        <p:txBody>
          <a:bodyPr/>
          <a:lstStyle/>
          <a:p>
            <a:pPr eaLnBrk="1" hangingPunct="1">
              <a:defRPr/>
            </a:pPr>
            <a:r>
              <a:rPr lang="en-US" sz="2500" b="1" smtClean="0">
                <a:solidFill>
                  <a:srgbClr val="66FF33"/>
                </a:solidFill>
              </a:rPr>
              <a:t/>
            </a:r>
            <a:br>
              <a:rPr lang="en-US" sz="2500" b="1" smtClean="0">
                <a:solidFill>
                  <a:srgbClr val="66FF33"/>
                </a:solidFill>
              </a:rPr>
            </a:br>
            <a:r>
              <a:rPr lang="en-US" sz="2500" b="1" smtClean="0">
                <a:solidFill>
                  <a:srgbClr val="66FF33"/>
                </a:solidFill>
              </a:rPr>
              <a:t/>
            </a:r>
            <a:br>
              <a:rPr lang="en-US" sz="2500" b="1" smtClean="0">
                <a:solidFill>
                  <a:srgbClr val="66FF33"/>
                </a:solidFill>
              </a:rPr>
            </a:br>
            <a:r>
              <a:rPr lang="en-US" sz="2500" b="1" smtClean="0">
                <a:solidFill>
                  <a:srgbClr val="66FF33"/>
                </a:solidFill>
              </a:rPr>
              <a:t/>
            </a:r>
            <a:br>
              <a:rPr lang="en-US" sz="2500" b="1" smtClean="0">
                <a:solidFill>
                  <a:srgbClr val="66FF33"/>
                </a:solidFill>
              </a:rPr>
            </a:br>
            <a:r>
              <a:rPr lang="en-US" sz="2500" b="1" smtClean="0">
                <a:solidFill>
                  <a:srgbClr val="66FF33"/>
                </a:solidFill>
              </a:rPr>
              <a:t>RATIO METRIC METAL LOSS MEASUREMENT - CEION® TECHNOLOGY</a:t>
            </a:r>
            <a:br>
              <a:rPr lang="en-US" sz="2500" b="1" smtClean="0">
                <a:solidFill>
                  <a:srgbClr val="66FF33"/>
                </a:solidFill>
              </a:rPr>
            </a:br>
            <a:endParaRPr lang="en-US" sz="2500" b="1" smtClean="0">
              <a:solidFill>
                <a:srgbClr val="66FF33"/>
              </a:solidFill>
            </a:endParaRPr>
          </a:p>
        </p:txBody>
      </p:sp>
      <p:sp>
        <p:nvSpPr>
          <p:cNvPr id="63491"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43364" name="Rectangle 4"/>
          <p:cNvSpPr>
            <a:spLocks noChangeArrowheads="1"/>
          </p:cNvSpPr>
          <p:nvPr/>
        </p:nvSpPr>
        <p:spPr bwMode="auto">
          <a:xfrm>
            <a:off x="0" y="2173288"/>
            <a:ext cx="912653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GB" sz="2400" b="1">
                <a:latin typeface="Arial" charset="0"/>
              </a:rPr>
              <a:t>CEION® is also first choice technology for sub-sea and sub-</a:t>
            </a:r>
          </a:p>
          <a:p>
            <a:pPr algn="ctr" eaLnBrk="1" hangingPunct="1"/>
            <a:r>
              <a:rPr lang="en-GB" sz="2400" b="1">
                <a:latin typeface="Arial" charset="0"/>
              </a:rPr>
              <a:t>surface applications</a:t>
            </a:r>
            <a:r>
              <a:rPr lang="en-GB" sz="2400"/>
              <a:t> </a:t>
            </a:r>
          </a:p>
        </p:txBody>
      </p:sp>
      <p:sp>
        <p:nvSpPr>
          <p:cNvPr id="143365" name="Rectangle 5"/>
          <p:cNvSpPr>
            <a:spLocks noChangeArrowheads="1"/>
          </p:cNvSpPr>
          <p:nvPr/>
        </p:nvSpPr>
        <p:spPr bwMode="auto">
          <a:xfrm>
            <a:off x="228600" y="3524250"/>
            <a:ext cx="846455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GB" sz="2400" b="1">
                <a:latin typeface="Arial" charset="0"/>
              </a:rPr>
              <a:t>Where </a:t>
            </a:r>
            <a:r>
              <a:rPr lang="en-GB" sz="2400" b="1" i="1">
                <a:latin typeface="Arial" charset="0"/>
              </a:rPr>
              <a:t>access</a:t>
            </a:r>
            <a:r>
              <a:rPr lang="en-GB" sz="2400" b="1">
                <a:latin typeface="Arial" charset="0"/>
              </a:rPr>
              <a:t> and </a:t>
            </a:r>
            <a:r>
              <a:rPr lang="en-GB" sz="2400" b="1" i="1">
                <a:latin typeface="Arial" charset="0"/>
              </a:rPr>
              <a:t>reliability</a:t>
            </a:r>
            <a:r>
              <a:rPr lang="en-GB" sz="2400" b="1">
                <a:latin typeface="Arial" charset="0"/>
              </a:rPr>
              <a:t> are key factors </a:t>
            </a:r>
            <a:endParaRPr lang="en-US" sz="2400">
              <a:latin typeface="Arial" charset="0"/>
            </a:endParaRPr>
          </a:p>
          <a:p>
            <a:pPr algn="ctr"/>
            <a:r>
              <a:rPr lang="en-GB" sz="2400" b="1">
                <a:latin typeface="Arial" charset="0"/>
              </a:rPr>
              <a:t>But </a:t>
            </a:r>
            <a:endParaRPr lang="en-US" sz="2400">
              <a:latin typeface="Arial" charset="0"/>
            </a:endParaRPr>
          </a:p>
          <a:p>
            <a:pPr algn="ctr"/>
            <a:r>
              <a:rPr lang="en-GB" sz="2400" b="1" i="1">
                <a:latin typeface="Arial" charset="0"/>
              </a:rPr>
              <a:t>Fast response</a:t>
            </a:r>
            <a:r>
              <a:rPr lang="en-GB" sz="2400" b="1">
                <a:latin typeface="Arial" charset="0"/>
              </a:rPr>
              <a:t> is still essential.</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childTnLst>
                                  <p:subTnLst>
                                    <p:animClr clrSpc="rgb" dir="cw">
                                      <p:cBhvr override="childStyle">
                                        <p:cTn dur="1" fill="hold" display="0" masterRel="nextClick" afterEffect="1"/>
                                        <p:tgtEl>
                                          <p:spTgt spid="143364"/>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77813"/>
            <a:ext cx="8229600" cy="406400"/>
          </a:xfrm>
        </p:spPr>
        <p:txBody>
          <a:bodyPr/>
          <a:lstStyle/>
          <a:p>
            <a:pPr eaLnBrk="1" hangingPunct="1">
              <a:defRPr/>
            </a:pPr>
            <a:r>
              <a:rPr lang="en-US" sz="2500" b="1" smtClean="0">
                <a:solidFill>
                  <a:srgbClr val="66FF33"/>
                </a:solidFill>
              </a:rPr>
              <a:t/>
            </a:r>
            <a:br>
              <a:rPr lang="en-US" sz="2500" b="1" smtClean="0">
                <a:solidFill>
                  <a:srgbClr val="66FF33"/>
                </a:solidFill>
              </a:rPr>
            </a:br>
            <a:r>
              <a:rPr lang="en-US" sz="2500" b="1" smtClean="0">
                <a:solidFill>
                  <a:srgbClr val="66FF33"/>
                </a:solidFill>
              </a:rPr>
              <a:t>RATIO METRIC METAL LOSS MEASUREMENT - CEION® TECHNOLOGY</a:t>
            </a:r>
            <a:br>
              <a:rPr lang="en-US" sz="2500" b="1" smtClean="0">
                <a:solidFill>
                  <a:srgbClr val="66FF33"/>
                </a:solidFill>
              </a:rPr>
            </a:br>
            <a:endParaRPr lang="en-US" sz="2500" b="1" smtClean="0">
              <a:solidFill>
                <a:srgbClr val="66FF33"/>
              </a:solidFill>
            </a:endParaRPr>
          </a:p>
        </p:txBody>
      </p:sp>
      <p:sp>
        <p:nvSpPr>
          <p:cNvPr id="64515"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sp>
        <p:nvSpPr>
          <p:cNvPr id="137220" name="Rectangle 4"/>
          <p:cNvSpPr>
            <a:spLocks noChangeArrowheads="1"/>
          </p:cNvSpPr>
          <p:nvPr/>
        </p:nvSpPr>
        <p:spPr bwMode="auto">
          <a:xfrm>
            <a:off x="0" y="1524000"/>
            <a:ext cx="91440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buSzPct val="135000"/>
              <a:tabLst>
                <a:tab pos="1828800" algn="l"/>
              </a:tabLst>
            </a:pPr>
            <a:r>
              <a:rPr lang="en-GB" sz="2400" b="1">
                <a:latin typeface="Arial" charset="0"/>
              </a:rPr>
              <a:t>  </a:t>
            </a:r>
            <a:r>
              <a:rPr lang="en-GB" sz="2400">
                <a:latin typeface="Times New Roman" pitchFamily="18" charset="0"/>
              </a:rPr>
              <a:t>Earlier ratio metric devices known</a:t>
            </a:r>
          </a:p>
          <a:p>
            <a:pPr algn="ctr">
              <a:tabLst>
                <a:tab pos="1828800" algn="l"/>
              </a:tabLst>
            </a:pPr>
            <a:r>
              <a:rPr lang="en-GB" sz="2400">
                <a:latin typeface="Times New Roman" pitchFamily="18" charset="0"/>
              </a:rPr>
              <a:t>    as electrical resistance (ER) probes Have Limited Speed Of Response </a:t>
            </a:r>
            <a:endParaRPr lang="en-US" sz="2400">
              <a:latin typeface="Times New Roman" pitchFamily="18" charset="0"/>
            </a:endParaRPr>
          </a:p>
          <a:p>
            <a:pPr algn="ctr">
              <a:tabLst>
                <a:tab pos="1828800" algn="l"/>
              </a:tabLst>
            </a:pPr>
            <a:r>
              <a:rPr lang="en-GB" sz="2400">
                <a:latin typeface="Times New Roman" pitchFamily="18" charset="0"/>
              </a:rPr>
              <a:t>but</a:t>
            </a:r>
          </a:p>
        </p:txBody>
      </p:sp>
      <p:sp>
        <p:nvSpPr>
          <p:cNvPr id="137222" name="Rectangle 6"/>
          <p:cNvSpPr>
            <a:spLocks noChangeArrowheads="1"/>
          </p:cNvSpPr>
          <p:nvPr/>
        </p:nvSpPr>
        <p:spPr bwMode="auto">
          <a:xfrm>
            <a:off x="838200" y="2895600"/>
            <a:ext cx="751205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just" eaLnBrk="1" hangingPunct="1">
              <a:buSzPct val="135000"/>
              <a:buFontTx/>
              <a:buChar char="•"/>
              <a:tabLst>
                <a:tab pos="1828800" algn="l"/>
              </a:tabLst>
            </a:pPr>
            <a:r>
              <a:rPr lang="en-GB" sz="2400" b="1">
                <a:latin typeface="Arial" charset="0"/>
              </a:rPr>
              <a:t> </a:t>
            </a:r>
            <a:r>
              <a:rPr lang="en-GB" sz="2800">
                <a:latin typeface="Times New Roman" pitchFamily="18" charset="0"/>
              </a:rPr>
              <a:t>New CEION® Technology has greatly Improved </a:t>
            </a:r>
          </a:p>
          <a:p>
            <a:pPr algn="just" eaLnBrk="1" hangingPunct="1">
              <a:buSzPct val="135000"/>
              <a:tabLst>
                <a:tab pos="1828800" algn="l"/>
              </a:tabLst>
            </a:pPr>
            <a:r>
              <a:rPr lang="en-GB" sz="2800">
                <a:latin typeface="Times New Roman" pitchFamily="18" charset="0"/>
              </a:rPr>
              <a:t>   every aspect of Ratio Metric Measurement </a:t>
            </a:r>
          </a:p>
        </p:txBody>
      </p:sp>
      <p:sp>
        <p:nvSpPr>
          <p:cNvPr id="137223" name="Rectangle 7"/>
          <p:cNvSpPr>
            <a:spLocks noChangeArrowheads="1"/>
          </p:cNvSpPr>
          <p:nvPr/>
        </p:nvSpPr>
        <p:spPr bwMode="auto">
          <a:xfrm>
            <a:off x="838200" y="4038600"/>
            <a:ext cx="67564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buSzPct val="135000"/>
              <a:buFontTx/>
              <a:buChar char="•"/>
              <a:tabLst>
                <a:tab pos="1828800" algn="l"/>
              </a:tabLst>
            </a:pPr>
            <a:r>
              <a:rPr lang="en-GB" sz="2400" b="1">
                <a:latin typeface="Arial" charset="0"/>
              </a:rPr>
              <a:t>  </a:t>
            </a:r>
            <a:r>
              <a:rPr lang="en-GB" sz="2800">
                <a:latin typeface="Times New Roman" pitchFamily="18" charset="0"/>
              </a:rPr>
              <a:t>Using patented features that extend life and </a:t>
            </a:r>
          </a:p>
          <a:p>
            <a:pPr algn="ctr">
              <a:buSzPct val="135000"/>
              <a:tabLst>
                <a:tab pos="1828800" algn="l"/>
              </a:tabLst>
            </a:pPr>
            <a:r>
              <a:rPr lang="en-GB" sz="2800">
                <a:latin typeface="Times New Roman" pitchFamily="18" charset="0"/>
              </a:rPr>
              <a:t>sensitivity </a:t>
            </a:r>
            <a:endParaRPr lang="en-US" sz="2800">
              <a:latin typeface="Times New Roman" pitchFamily="18" charset="0"/>
            </a:endParaRPr>
          </a:p>
          <a:p>
            <a:pPr algn="ctr">
              <a:tabLst>
                <a:tab pos="1828800" algn="l"/>
              </a:tabLst>
            </a:pPr>
            <a:r>
              <a:rPr lang="en-GB" sz="2800">
                <a:latin typeface="Times New Roman" pitchFamily="18" charset="0"/>
              </a:rPr>
              <a:t> and </a:t>
            </a:r>
          </a:p>
        </p:txBody>
      </p:sp>
      <p:sp>
        <p:nvSpPr>
          <p:cNvPr id="137224" name="Rectangle 8"/>
          <p:cNvSpPr>
            <a:spLocks noChangeArrowheads="1"/>
          </p:cNvSpPr>
          <p:nvPr/>
        </p:nvSpPr>
        <p:spPr bwMode="auto">
          <a:xfrm>
            <a:off x="914400" y="5562600"/>
            <a:ext cx="610393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just" eaLnBrk="1" hangingPunct="1">
              <a:buFont typeface="Symbol" pitchFamily="18" charset="2"/>
              <a:buChar char=""/>
              <a:tabLst>
                <a:tab pos="1828800" algn="l"/>
              </a:tabLst>
            </a:pPr>
            <a:r>
              <a:rPr lang="en-GB" sz="2400" b="1">
                <a:latin typeface="Arial" charset="0"/>
              </a:rPr>
              <a:t>  </a:t>
            </a:r>
            <a:r>
              <a:rPr lang="en-GB" sz="2800">
                <a:latin typeface="Times New Roman" pitchFamily="18" charset="0"/>
              </a:rPr>
              <a:t>Eliminate Temperature Induced Effects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subTnLst>
                                    <p:animClr clrSpc="rgb" dir="cw">
                                      <p:cBhvr override="childStyle">
                                        <p:cTn dur="1" fill="hold" display="0" masterRel="nextClick" afterEffect="1"/>
                                        <p:tgtEl>
                                          <p:spTgt spid="137220"/>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22"/>
                                        </p:tgtEl>
                                        <p:attrNameLst>
                                          <p:attrName>style.visibility</p:attrName>
                                        </p:attrNameLst>
                                      </p:cBhvr>
                                      <p:to>
                                        <p:strVal val="visible"/>
                                      </p:to>
                                    </p:set>
                                  </p:childTnLst>
                                  <p:subTnLst>
                                    <p:animClr clrSpc="rgb" dir="cw">
                                      <p:cBhvr override="childStyle">
                                        <p:cTn dur="1" fill="hold" display="0" masterRel="nextClick" afterEffect="1"/>
                                        <p:tgtEl>
                                          <p:spTgt spid="137222"/>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3"/>
                                        </p:tgtEl>
                                        <p:attrNameLst>
                                          <p:attrName>style.visibility</p:attrName>
                                        </p:attrNameLst>
                                      </p:cBhvr>
                                      <p:to>
                                        <p:strVal val="visible"/>
                                      </p:to>
                                    </p:set>
                                  </p:childTnLst>
                                  <p:subTnLst>
                                    <p:animClr clrSpc="rgb" dir="cw">
                                      <p:cBhvr override="childStyle">
                                        <p:cTn dur="1" fill="hold" display="0" masterRel="nextClick" afterEffect="1"/>
                                        <p:tgtEl>
                                          <p:spTgt spid="137223"/>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2" grpId="0"/>
      <p:bldP spid="137223" grpId="0"/>
      <p:bldP spid="1372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277813"/>
            <a:ext cx="8229600" cy="406400"/>
          </a:xfrm>
        </p:spPr>
        <p:txBody>
          <a:bodyPr/>
          <a:lstStyle/>
          <a:p>
            <a:pPr eaLnBrk="1" hangingPunct="1">
              <a:defRPr/>
            </a:pPr>
            <a:r>
              <a:rPr lang="en-US" sz="2400" smtClean="0">
                <a:solidFill>
                  <a:srgbClr val="00FF00"/>
                </a:solidFill>
                <a:latin typeface="Impact" pitchFamily="34" charset="0"/>
              </a:rPr>
              <a:t>RATIO METRIC METAL LOSS MEASUREMENT - CEION® TECHNOLOGY</a:t>
            </a:r>
            <a:endParaRPr lang="en-US" sz="1700" smtClean="0">
              <a:solidFill>
                <a:srgbClr val="66FF33"/>
              </a:solidFill>
            </a:endParaRPr>
          </a:p>
        </p:txBody>
      </p:sp>
      <p:sp>
        <p:nvSpPr>
          <p:cNvPr id="65539" name="Text Box 3"/>
          <p:cNvSpPr txBox="1">
            <a:spLocks noChangeArrowheads="1"/>
          </p:cNvSpPr>
          <p:nvPr/>
        </p:nvSpPr>
        <p:spPr bwMode="auto">
          <a:xfrm>
            <a:off x="2346325" y="51371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IN"/>
          </a:p>
        </p:txBody>
      </p:sp>
      <p:pic>
        <p:nvPicPr>
          <p:cNvPr id="138244" name="Picture 4" descr="0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14400"/>
            <a:ext cx="9144000" cy="5715000"/>
          </a:xfrm>
          <a:prstGeom prst="rect">
            <a:avLst/>
          </a:prstGeom>
          <a:solidFill>
            <a:schemeClr val="tx1"/>
          </a:solidFill>
          <a:ln w="9525">
            <a:solidFill>
              <a:schemeClr val="tx1"/>
            </a:solidFill>
            <a:miter lim="800000"/>
            <a:headEnd/>
            <a:tailEnd/>
          </a:ln>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box(out)">
                                      <p:cBhvr>
                                        <p:cTn id="7" dur="20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z="4400" b="1" smtClean="0">
                <a:solidFill>
                  <a:srgbClr val="00FF00"/>
                </a:solidFill>
                <a:latin typeface="Impact" pitchFamily="34" charset="0"/>
              </a:rPr>
              <a:t>ELECTROCHEMICAL TECHNIQUES</a:t>
            </a:r>
          </a:p>
        </p:txBody>
      </p:sp>
      <p:sp>
        <p:nvSpPr>
          <p:cNvPr id="46083" name="Rectangle 3"/>
          <p:cNvSpPr>
            <a:spLocks noGrp="1" noChangeArrowheads="1"/>
          </p:cNvSpPr>
          <p:nvPr>
            <p:ph type="body" idx="1"/>
          </p:nvPr>
        </p:nvSpPr>
        <p:spPr>
          <a:xfrm>
            <a:off x="457200" y="2057400"/>
            <a:ext cx="8229600" cy="3352800"/>
          </a:xfrm>
        </p:spPr>
        <p:txBody>
          <a:bodyPr/>
          <a:lstStyle/>
          <a:p>
            <a:pPr algn="ctr" eaLnBrk="1" hangingPunct="1">
              <a:lnSpc>
                <a:spcPct val="90000"/>
              </a:lnSpc>
              <a:buFont typeface="Wingdings" pitchFamily="2" charset="2"/>
              <a:buNone/>
              <a:defRPr/>
            </a:pPr>
            <a:r>
              <a:rPr lang="en-US" sz="2800" smtClean="0">
                <a:latin typeface="Times New Roman" pitchFamily="18" charset="0"/>
              </a:rPr>
              <a:t>This is the most widely used technique of this type. It measures the DC current through the metal/fluid interface when the electrodes are polarized by a small electrical potential. </a:t>
            </a:r>
          </a:p>
          <a:p>
            <a:pPr algn="ctr" eaLnBrk="1" hangingPunct="1">
              <a:lnSpc>
                <a:spcPct val="90000"/>
              </a:lnSpc>
              <a:buFont typeface="Wingdings" pitchFamily="2" charset="2"/>
              <a:buNone/>
              <a:defRPr/>
            </a:pPr>
            <a:r>
              <a:rPr lang="en-US" sz="2800" smtClean="0">
                <a:latin typeface="Times New Roman" pitchFamily="18" charset="0"/>
              </a:rPr>
              <a:t>As this current is related to the corrosion current that in turn is directly proportional to corrosion rate, the method provides an instantaneous measurement of corrosion rate.</a:t>
            </a:r>
          </a:p>
        </p:txBody>
      </p:sp>
      <p:sp>
        <p:nvSpPr>
          <p:cNvPr id="46084" name="Rectangle 4"/>
          <p:cNvSpPr>
            <a:spLocks noChangeArrowheads="1"/>
          </p:cNvSpPr>
          <p:nvPr/>
        </p:nvSpPr>
        <p:spPr bwMode="auto">
          <a:xfrm>
            <a:off x="1371600" y="1219200"/>
            <a:ext cx="6324600" cy="42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lnSpc>
                <a:spcPct val="90000"/>
              </a:lnSpc>
              <a:spcBef>
                <a:spcPct val="20000"/>
              </a:spcBef>
              <a:buClr>
                <a:srgbClr val="33CCFF"/>
              </a:buClr>
              <a:buFont typeface="Wingdings" pitchFamily="2" charset="2"/>
              <a:buChar char="ü"/>
              <a:defRPr/>
            </a:pPr>
            <a:r>
              <a:rPr lang="en-US" sz="2400">
                <a:solidFill>
                  <a:srgbClr val="33CCFF"/>
                </a:solidFill>
                <a:effectLst>
                  <a:outerShdw blurRad="38100" dist="38100" dir="2700000" algn="tl">
                    <a:srgbClr val="000000"/>
                  </a:outerShdw>
                </a:effectLst>
                <a:latin typeface="Times New Roman" pitchFamily="18" charset="0"/>
                <a:hlinkClick r:id="rId3"/>
              </a:rPr>
              <a:t>Linear Polarization Resistance (LPR)</a:t>
            </a:r>
            <a:r>
              <a:rPr lang="en-US" sz="2400">
                <a:solidFill>
                  <a:srgbClr val="33CCFF"/>
                </a:solidFill>
                <a:effectLst>
                  <a:outerShdw blurRad="38100" dist="38100" dir="2700000" algn="tl">
                    <a:srgbClr val="000000"/>
                  </a:outerShdw>
                </a:effectLst>
                <a:latin typeface="Times New Roman" pitchFamily="18" charset="0"/>
              </a:rPr>
              <a:t> </a:t>
            </a:r>
            <a:r>
              <a:rPr lang="en-US" sz="2400" i="1">
                <a:solidFill>
                  <a:srgbClr val="33CCFF"/>
                </a:solidFill>
                <a:effectLst>
                  <a:outerShdw blurRad="38100" dist="38100" dir="2700000" algn="tl">
                    <a:srgbClr val="000000"/>
                  </a:outerShdw>
                </a:effectLst>
                <a:latin typeface="Times New Roman" pitchFamily="18" charset="0"/>
              </a:rPr>
              <a:t>(intrusive)</a:t>
            </a:r>
          </a:p>
        </p:txBody>
      </p:sp>
    </p:spTree>
  </p:cSld>
  <p:clrMapOvr>
    <a:masterClrMapping/>
  </p:clrMapOvr>
  <p:transition spd="slow">
    <p:cover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277813"/>
            <a:ext cx="7772400" cy="407987"/>
          </a:xfrm>
        </p:spPr>
        <p:txBody>
          <a:bodyPr/>
          <a:lstStyle/>
          <a:p>
            <a:pPr eaLnBrk="1" hangingPunct="1">
              <a:defRPr/>
            </a:pPr>
            <a:r>
              <a:rPr lang="en-US" sz="3600" smtClean="0">
                <a:solidFill>
                  <a:srgbClr val="00FF00"/>
                </a:solidFill>
                <a:latin typeface="Impact" pitchFamily="34" charset="0"/>
              </a:rPr>
              <a:t>ELECTROCHEMICAL TECHNIQUES</a:t>
            </a:r>
          </a:p>
        </p:txBody>
      </p:sp>
      <p:sp>
        <p:nvSpPr>
          <p:cNvPr id="47107" name="Rectangle 3"/>
          <p:cNvSpPr>
            <a:spLocks noGrp="1" noChangeArrowheads="1"/>
          </p:cNvSpPr>
          <p:nvPr>
            <p:ph type="body" idx="1"/>
          </p:nvPr>
        </p:nvSpPr>
        <p:spPr>
          <a:xfrm>
            <a:off x="152400" y="1600200"/>
            <a:ext cx="8991600" cy="5257800"/>
          </a:xfrm>
        </p:spPr>
        <p:txBody>
          <a:bodyPr/>
          <a:lstStyle/>
          <a:p>
            <a:pPr algn="ctr" eaLnBrk="1" hangingPunct="1">
              <a:buFont typeface="Wingdings" pitchFamily="2" charset="2"/>
              <a:buNone/>
              <a:defRPr/>
            </a:pPr>
            <a:r>
              <a:rPr lang="en-US" sz="2800" smtClean="0">
                <a:latin typeface="Times New Roman" pitchFamily="18" charset="0"/>
              </a:rPr>
              <a:t>This has advantages over metal loss methods, but is </a:t>
            </a:r>
          </a:p>
          <a:p>
            <a:pPr algn="ctr" eaLnBrk="1" hangingPunct="1">
              <a:buFont typeface="Wingdings" pitchFamily="2" charset="2"/>
              <a:buNone/>
              <a:defRPr/>
            </a:pPr>
            <a:r>
              <a:rPr lang="en-US" sz="2800" smtClean="0">
                <a:latin typeface="Times New Roman" pitchFamily="18" charset="0"/>
              </a:rPr>
              <a:t>limited in the scope of its application by the requirement that the fluid is conductive, which in </a:t>
            </a:r>
          </a:p>
          <a:p>
            <a:pPr algn="ctr" eaLnBrk="1" hangingPunct="1">
              <a:buFont typeface="Wingdings" pitchFamily="2" charset="2"/>
              <a:buNone/>
              <a:defRPr/>
            </a:pPr>
            <a:r>
              <a:rPr lang="en-US" sz="2800" smtClean="0">
                <a:latin typeface="Times New Roman" pitchFamily="18" charset="0"/>
              </a:rPr>
              <a:t>practice limits it to aqueous solutions.</a:t>
            </a:r>
          </a:p>
          <a:p>
            <a:pPr algn="ctr" eaLnBrk="1" hangingPunct="1">
              <a:buFont typeface="Wingdings" pitchFamily="2" charset="2"/>
              <a:buNone/>
              <a:defRPr/>
            </a:pPr>
            <a:r>
              <a:rPr lang="en-US" sz="2800" smtClean="0">
                <a:latin typeface="Times New Roman" pitchFamily="18" charset="0"/>
              </a:rPr>
              <a:t>Electrochemical Monitoring Probes use two or three electrodes of the material of interest, which are usually either finger (projecting) type or flush. </a:t>
            </a:r>
          </a:p>
          <a:p>
            <a:pPr algn="ctr" eaLnBrk="1" hangingPunct="1">
              <a:buFont typeface="Wingdings" pitchFamily="2" charset="2"/>
              <a:buNone/>
              <a:defRPr/>
            </a:pPr>
            <a:r>
              <a:rPr lang="en-US" sz="2800" smtClean="0">
                <a:latin typeface="Times New Roman" pitchFamily="18" charset="0"/>
              </a:rPr>
              <a:t>As the measurement is attempting to replicate what is occurring at the metal/fluid interface in the system, it is logical to use flush types in field applications, wherever possible.</a:t>
            </a:r>
          </a:p>
        </p:txBody>
      </p:sp>
      <p:sp>
        <p:nvSpPr>
          <p:cNvPr id="47108" name="Rectangle 4"/>
          <p:cNvSpPr>
            <a:spLocks noChangeArrowheads="1"/>
          </p:cNvSpPr>
          <p:nvPr/>
        </p:nvSpPr>
        <p:spPr bwMode="auto">
          <a:xfrm>
            <a:off x="1447800" y="914400"/>
            <a:ext cx="6324600" cy="42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lnSpc>
                <a:spcPct val="90000"/>
              </a:lnSpc>
              <a:spcBef>
                <a:spcPct val="20000"/>
              </a:spcBef>
              <a:buClr>
                <a:srgbClr val="33CCFF"/>
              </a:buClr>
              <a:buFont typeface="Wingdings" pitchFamily="2" charset="2"/>
              <a:buChar char="ü"/>
              <a:defRPr/>
            </a:pPr>
            <a:r>
              <a:rPr lang="en-US" sz="2400">
                <a:solidFill>
                  <a:srgbClr val="33CCFF"/>
                </a:solidFill>
                <a:effectLst>
                  <a:outerShdw blurRad="38100" dist="38100" dir="2700000" algn="tl">
                    <a:srgbClr val="000000"/>
                  </a:outerShdw>
                </a:effectLst>
                <a:latin typeface="Times New Roman" pitchFamily="18" charset="0"/>
                <a:hlinkClick r:id="rId3"/>
              </a:rPr>
              <a:t>Linear Polarization Resistance (LPR)</a:t>
            </a:r>
            <a:r>
              <a:rPr lang="en-US" sz="2400">
                <a:solidFill>
                  <a:srgbClr val="33CCFF"/>
                </a:solidFill>
                <a:effectLst>
                  <a:outerShdw blurRad="38100" dist="38100" dir="2700000" algn="tl">
                    <a:srgbClr val="000000"/>
                  </a:outerShdw>
                </a:effectLst>
                <a:latin typeface="Times New Roman" pitchFamily="18" charset="0"/>
              </a:rPr>
              <a:t> </a:t>
            </a:r>
            <a:r>
              <a:rPr lang="en-US" sz="2400" i="1">
                <a:solidFill>
                  <a:srgbClr val="33CCFF"/>
                </a:solidFill>
                <a:effectLst>
                  <a:outerShdw blurRad="38100" dist="38100" dir="2700000" algn="tl">
                    <a:srgbClr val="000000"/>
                  </a:outerShdw>
                </a:effectLst>
                <a:latin typeface="Times New Roman" pitchFamily="18" charset="0"/>
              </a:rPr>
              <a:t>(intrusive)</a:t>
            </a:r>
          </a:p>
        </p:txBody>
      </p:sp>
    </p:spTree>
  </p:cSld>
  <p:clrMapOvr>
    <a:masterClrMapping/>
  </p:clrMapOvr>
  <p:transition spd="slow">
    <p:cover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914400" y="277813"/>
            <a:ext cx="7772400" cy="407987"/>
          </a:xfrm>
        </p:spPr>
        <p:txBody>
          <a:bodyPr/>
          <a:lstStyle/>
          <a:p>
            <a:pPr eaLnBrk="1" hangingPunct="1">
              <a:defRPr/>
            </a:pPr>
            <a:r>
              <a:rPr lang="en-US" sz="3600" smtClean="0">
                <a:solidFill>
                  <a:srgbClr val="00FF00"/>
                </a:solidFill>
                <a:latin typeface="Impact" pitchFamily="34" charset="0"/>
              </a:rPr>
              <a:t>ELECTROCHEMICAL TECHNIQUES</a:t>
            </a:r>
          </a:p>
        </p:txBody>
      </p:sp>
      <p:sp>
        <p:nvSpPr>
          <p:cNvPr id="146435" name="Rectangle 3"/>
          <p:cNvSpPr>
            <a:spLocks noGrp="1" noChangeArrowheads="1"/>
          </p:cNvSpPr>
          <p:nvPr>
            <p:ph type="body" idx="1"/>
          </p:nvPr>
        </p:nvSpPr>
        <p:spPr>
          <a:xfrm>
            <a:off x="152400" y="1600200"/>
            <a:ext cx="8991600" cy="5257800"/>
          </a:xfrm>
        </p:spPr>
        <p:txBody>
          <a:bodyPr/>
          <a:lstStyle/>
          <a:p>
            <a:pPr algn="ctr" eaLnBrk="1" hangingPunct="1">
              <a:buFont typeface="Wingdings" pitchFamily="2" charset="2"/>
              <a:buNone/>
              <a:defRPr/>
            </a:pPr>
            <a:r>
              <a:rPr lang="en-US" sz="2800" smtClean="0">
                <a:latin typeface="Times New Roman" pitchFamily="18" charset="0"/>
              </a:rPr>
              <a:t>Polarization resistance is particularly useful as a method to rapidly identify corrosion upsets and initiate remedial action, thereby prolonging plant life and minimizing unscheduled downtime. </a:t>
            </a:r>
          </a:p>
          <a:p>
            <a:pPr algn="ctr" eaLnBrk="1" hangingPunct="1">
              <a:buFont typeface="Wingdings" pitchFamily="2" charset="2"/>
              <a:buNone/>
              <a:defRPr/>
            </a:pPr>
            <a:endParaRPr lang="en-US" sz="2800" smtClean="0">
              <a:latin typeface="Times New Roman" pitchFamily="18" charset="0"/>
            </a:endParaRPr>
          </a:p>
          <a:p>
            <a:pPr algn="ctr" eaLnBrk="1" hangingPunct="1">
              <a:buFont typeface="Wingdings" pitchFamily="2" charset="2"/>
              <a:buNone/>
              <a:defRPr/>
            </a:pPr>
            <a:r>
              <a:rPr lang="en-US" sz="2800" smtClean="0">
                <a:latin typeface="Times New Roman" pitchFamily="18" charset="0"/>
              </a:rPr>
              <a:t>The technique is utilized to maximum effect, when installed as a continuous monitoring system. This technique has been used successfully for over thirty years, in almost all types of water-based, corrosive environments. </a:t>
            </a:r>
          </a:p>
        </p:txBody>
      </p:sp>
      <p:sp>
        <p:nvSpPr>
          <p:cNvPr id="146436" name="Rectangle 4"/>
          <p:cNvSpPr>
            <a:spLocks noChangeArrowheads="1"/>
          </p:cNvSpPr>
          <p:nvPr/>
        </p:nvSpPr>
        <p:spPr bwMode="auto">
          <a:xfrm>
            <a:off x="1447800" y="914400"/>
            <a:ext cx="6324600" cy="42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lnSpc>
                <a:spcPct val="90000"/>
              </a:lnSpc>
              <a:spcBef>
                <a:spcPct val="20000"/>
              </a:spcBef>
              <a:buClr>
                <a:srgbClr val="33CCFF"/>
              </a:buClr>
              <a:buFont typeface="Wingdings" pitchFamily="2" charset="2"/>
              <a:buChar char="ü"/>
              <a:defRPr/>
            </a:pPr>
            <a:r>
              <a:rPr lang="en-US" sz="2400">
                <a:solidFill>
                  <a:srgbClr val="33CCFF"/>
                </a:solidFill>
                <a:effectLst>
                  <a:outerShdw blurRad="38100" dist="38100" dir="2700000" algn="tl">
                    <a:srgbClr val="000000"/>
                  </a:outerShdw>
                </a:effectLst>
                <a:latin typeface="Times New Roman" pitchFamily="18" charset="0"/>
                <a:hlinkClick r:id="rId3"/>
              </a:rPr>
              <a:t>Linear Polarization Resistance (LPR)</a:t>
            </a:r>
            <a:r>
              <a:rPr lang="en-US" sz="2400">
                <a:solidFill>
                  <a:srgbClr val="33CCFF"/>
                </a:solidFill>
                <a:effectLst>
                  <a:outerShdw blurRad="38100" dist="38100" dir="2700000" algn="tl">
                    <a:srgbClr val="000000"/>
                  </a:outerShdw>
                </a:effectLst>
                <a:latin typeface="Times New Roman" pitchFamily="18" charset="0"/>
              </a:rPr>
              <a:t> </a:t>
            </a:r>
            <a:r>
              <a:rPr lang="en-US" sz="2400" i="1">
                <a:solidFill>
                  <a:srgbClr val="33CCFF"/>
                </a:solidFill>
                <a:effectLst>
                  <a:outerShdw blurRad="38100" dist="38100" dir="2700000" algn="tl">
                    <a:srgbClr val="000000"/>
                  </a:outerShdw>
                </a:effectLst>
                <a:latin typeface="Times New Roman" pitchFamily="18" charset="0"/>
              </a:rPr>
              <a:t>(intrusive)</a:t>
            </a:r>
          </a:p>
        </p:txBody>
      </p:sp>
    </p:spTree>
  </p:cSld>
  <p:clrMapOvr>
    <a:masterClrMapping/>
  </p:clrMapOvr>
  <p:transition spd="slow">
    <p:cover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914400" y="277813"/>
            <a:ext cx="7772400" cy="407987"/>
          </a:xfrm>
        </p:spPr>
        <p:txBody>
          <a:bodyPr/>
          <a:lstStyle/>
          <a:p>
            <a:pPr eaLnBrk="1" hangingPunct="1">
              <a:defRPr/>
            </a:pPr>
            <a:r>
              <a:rPr lang="en-US" sz="3600" smtClean="0">
                <a:solidFill>
                  <a:srgbClr val="00FF00"/>
                </a:solidFill>
                <a:latin typeface="Impact" pitchFamily="34" charset="0"/>
              </a:rPr>
              <a:t>ELECTROCHEMICAL TECHNIQUES</a:t>
            </a:r>
          </a:p>
        </p:txBody>
      </p:sp>
      <p:sp>
        <p:nvSpPr>
          <p:cNvPr id="147459" name="Rectangle 3"/>
          <p:cNvSpPr>
            <a:spLocks noGrp="1" noChangeArrowheads="1"/>
          </p:cNvSpPr>
          <p:nvPr>
            <p:ph type="body" idx="1"/>
          </p:nvPr>
        </p:nvSpPr>
        <p:spPr>
          <a:xfrm>
            <a:off x="152400" y="1371600"/>
            <a:ext cx="8991600" cy="5257800"/>
          </a:xfrm>
        </p:spPr>
        <p:txBody>
          <a:bodyPr/>
          <a:lstStyle/>
          <a:p>
            <a:pPr algn="ctr" eaLnBrk="1" hangingPunct="1">
              <a:buFont typeface="Wingdings" pitchFamily="2" charset="2"/>
              <a:buNone/>
              <a:defRPr/>
            </a:pPr>
            <a:r>
              <a:rPr lang="en-US" sz="2800" smtClean="0"/>
              <a:t> </a:t>
            </a:r>
            <a:r>
              <a:rPr lang="en-US" sz="2800" b="1" smtClean="0"/>
              <a:t>Some of the more common applications are</a:t>
            </a:r>
          </a:p>
          <a:p>
            <a:pPr eaLnBrk="1" hangingPunct="1">
              <a:buFont typeface="Wingdings" pitchFamily="2" charset="2"/>
              <a:buBlip>
                <a:blip r:embed="rId3"/>
              </a:buBlip>
              <a:defRPr/>
            </a:pPr>
            <a:r>
              <a:rPr lang="en-US" smtClean="0">
                <a:latin typeface="Times New Roman" pitchFamily="18" charset="0"/>
              </a:rPr>
              <a:t>Cooling water systems </a:t>
            </a:r>
          </a:p>
          <a:p>
            <a:pPr eaLnBrk="1" hangingPunct="1">
              <a:buFont typeface="Wingdings" pitchFamily="2" charset="2"/>
              <a:buBlip>
                <a:blip r:embed="rId3"/>
              </a:buBlip>
              <a:defRPr/>
            </a:pPr>
            <a:r>
              <a:rPr lang="en-US" smtClean="0">
                <a:latin typeface="Times New Roman" pitchFamily="18" charset="0"/>
              </a:rPr>
              <a:t>Secondary recovery system </a:t>
            </a:r>
          </a:p>
          <a:p>
            <a:pPr eaLnBrk="1" hangingPunct="1">
              <a:buFont typeface="Wingdings" pitchFamily="2" charset="2"/>
              <a:buBlip>
                <a:blip r:embed="rId3"/>
              </a:buBlip>
              <a:defRPr/>
            </a:pPr>
            <a:r>
              <a:rPr lang="en-US" smtClean="0">
                <a:latin typeface="Times New Roman" pitchFamily="18" charset="0"/>
              </a:rPr>
              <a:t>Potable water treatment and distribution systems </a:t>
            </a:r>
          </a:p>
          <a:p>
            <a:pPr eaLnBrk="1" hangingPunct="1">
              <a:buFont typeface="Wingdings" pitchFamily="2" charset="2"/>
              <a:buBlip>
                <a:blip r:embed="rId3"/>
              </a:buBlip>
              <a:defRPr/>
            </a:pPr>
            <a:r>
              <a:rPr lang="en-US" smtClean="0">
                <a:latin typeface="Times New Roman" pitchFamily="18" charset="0"/>
              </a:rPr>
              <a:t>Amine sweetening </a:t>
            </a:r>
          </a:p>
          <a:p>
            <a:pPr eaLnBrk="1" hangingPunct="1">
              <a:buFont typeface="Wingdings" pitchFamily="2" charset="2"/>
              <a:buBlip>
                <a:blip r:embed="rId3"/>
              </a:buBlip>
              <a:defRPr/>
            </a:pPr>
            <a:r>
              <a:rPr lang="en-US" smtClean="0">
                <a:latin typeface="Times New Roman" pitchFamily="18" charset="0"/>
              </a:rPr>
              <a:t>Waste water treatment systems </a:t>
            </a:r>
          </a:p>
          <a:p>
            <a:pPr eaLnBrk="1" hangingPunct="1">
              <a:buFont typeface="Wingdings" pitchFamily="2" charset="2"/>
              <a:buBlip>
                <a:blip r:embed="rId3"/>
              </a:buBlip>
              <a:defRPr/>
            </a:pPr>
            <a:r>
              <a:rPr lang="en-US" smtClean="0">
                <a:latin typeface="Times New Roman" pitchFamily="18" charset="0"/>
              </a:rPr>
              <a:t>Pickling and mineral extraction processes </a:t>
            </a:r>
          </a:p>
          <a:p>
            <a:pPr eaLnBrk="1" hangingPunct="1">
              <a:buFont typeface="Wingdings" pitchFamily="2" charset="2"/>
              <a:buBlip>
                <a:blip r:embed="rId3"/>
              </a:buBlip>
              <a:defRPr/>
            </a:pPr>
            <a:r>
              <a:rPr lang="en-US" smtClean="0">
                <a:latin typeface="Times New Roman" pitchFamily="18" charset="0"/>
              </a:rPr>
              <a:t>Pulp and paper manufacturing </a:t>
            </a:r>
          </a:p>
          <a:p>
            <a:pPr eaLnBrk="1" hangingPunct="1">
              <a:buFont typeface="Wingdings" pitchFamily="2" charset="2"/>
              <a:buBlip>
                <a:blip r:embed="rId3"/>
              </a:buBlip>
              <a:defRPr/>
            </a:pPr>
            <a:r>
              <a:rPr lang="en-US" smtClean="0">
                <a:latin typeface="Times New Roman" pitchFamily="18" charset="0"/>
              </a:rPr>
              <a:t>Hydrocarbon production with </a:t>
            </a:r>
            <a:r>
              <a:rPr lang="en-US" u="sng" smtClean="0">
                <a:latin typeface="Times New Roman" pitchFamily="18" charset="0"/>
              </a:rPr>
              <a:t>free water</a:t>
            </a:r>
            <a:r>
              <a:rPr lang="en-US" smtClean="0">
                <a:latin typeface="Times New Roman" pitchFamily="18" charset="0"/>
              </a:rPr>
              <a:t> </a:t>
            </a:r>
          </a:p>
        </p:txBody>
      </p:sp>
      <p:sp>
        <p:nvSpPr>
          <p:cNvPr id="147460" name="Rectangle 4"/>
          <p:cNvSpPr>
            <a:spLocks noChangeArrowheads="1"/>
          </p:cNvSpPr>
          <p:nvPr/>
        </p:nvSpPr>
        <p:spPr bwMode="auto">
          <a:xfrm>
            <a:off x="1447800" y="914400"/>
            <a:ext cx="6324600" cy="42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lnSpc>
                <a:spcPct val="90000"/>
              </a:lnSpc>
              <a:spcBef>
                <a:spcPct val="20000"/>
              </a:spcBef>
              <a:buClr>
                <a:srgbClr val="33CCFF"/>
              </a:buClr>
              <a:buFont typeface="Wingdings" pitchFamily="2" charset="2"/>
              <a:buChar char="ü"/>
              <a:defRPr/>
            </a:pPr>
            <a:r>
              <a:rPr lang="en-US" sz="2400">
                <a:solidFill>
                  <a:srgbClr val="33CCFF"/>
                </a:solidFill>
                <a:effectLst>
                  <a:outerShdw blurRad="38100" dist="38100" dir="2700000" algn="tl">
                    <a:srgbClr val="000000"/>
                  </a:outerShdw>
                </a:effectLst>
                <a:latin typeface="Times New Roman" pitchFamily="18" charset="0"/>
                <a:hlinkClick r:id="rId4"/>
              </a:rPr>
              <a:t>Linear Polarization Resistance (LPR)</a:t>
            </a:r>
            <a:r>
              <a:rPr lang="en-US" sz="2400">
                <a:solidFill>
                  <a:srgbClr val="33CCFF"/>
                </a:solidFill>
                <a:effectLst>
                  <a:outerShdw blurRad="38100" dist="38100" dir="2700000" algn="tl">
                    <a:srgbClr val="000000"/>
                  </a:outerShdw>
                </a:effectLst>
                <a:latin typeface="Times New Roman" pitchFamily="18" charset="0"/>
              </a:rPr>
              <a:t> </a:t>
            </a:r>
            <a:r>
              <a:rPr lang="en-US" sz="2400" i="1">
                <a:solidFill>
                  <a:srgbClr val="33CCFF"/>
                </a:solidFill>
                <a:effectLst>
                  <a:outerShdw blurRad="38100" dist="38100" dir="2700000" algn="tl">
                    <a:srgbClr val="000000"/>
                  </a:outerShdw>
                </a:effectLst>
                <a:latin typeface="Times New Roman" pitchFamily="18" charset="0"/>
              </a:rPr>
              <a:t>(intrusive)</a:t>
            </a:r>
          </a:p>
        </p:txBody>
      </p:sp>
    </p:spTree>
  </p:cSld>
  <p:clrMapOvr>
    <a:masterClrMapping/>
  </p:clrMapOvr>
  <p:transition spd="slow">
    <p:cover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Grp="1" noChangeArrowheads="1"/>
          </p:cNvSpPr>
          <p:nvPr>
            <p:ph type="title"/>
          </p:nvPr>
        </p:nvSpPr>
        <p:spPr/>
        <p:txBody>
          <a:bodyPr/>
          <a:lstStyle/>
          <a:p>
            <a:pPr eaLnBrk="1" hangingPunct="1">
              <a:defRPr/>
            </a:pPr>
            <a:r>
              <a:rPr lang="en-US" sz="3800" b="1" smtClean="0"/>
              <a:t>  </a:t>
            </a:r>
            <a:r>
              <a:rPr lang="en-US" sz="3600" smtClean="0">
                <a:solidFill>
                  <a:srgbClr val="00FF00"/>
                </a:solidFill>
                <a:latin typeface="Impact" pitchFamily="34" charset="0"/>
              </a:rPr>
              <a:t>ELECTROCHEMICAL TECHNIQUES</a:t>
            </a:r>
          </a:p>
        </p:txBody>
      </p:sp>
      <p:pic>
        <p:nvPicPr>
          <p:cNvPr id="48132"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838200" y="1600200"/>
            <a:ext cx="7848600" cy="4271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8135" name="Rectangle 7"/>
          <p:cNvSpPr>
            <a:spLocks noChangeArrowheads="1"/>
          </p:cNvSpPr>
          <p:nvPr/>
        </p:nvSpPr>
        <p:spPr bwMode="auto">
          <a:xfrm>
            <a:off x="2676525" y="5957888"/>
            <a:ext cx="3790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1" hangingPunct="1"/>
            <a:r>
              <a:rPr lang="en-US">
                <a:latin typeface="Arial" charset="0"/>
              </a:rPr>
              <a:t>    </a:t>
            </a:r>
            <a:r>
              <a:rPr lang="en-US" b="1">
                <a:latin typeface="Arial" charset="0"/>
              </a:rPr>
              <a:t>A flush 3- electrode LPR Probe</a:t>
            </a:r>
            <a:endParaRPr lang="en-US">
              <a:latin typeface="Arial" charset="0"/>
            </a:endParaRPr>
          </a:p>
          <a:p>
            <a:pPr algn="just"/>
            <a:r>
              <a:rPr lang="hi-IN">
                <a:latin typeface="Arial" charset="0"/>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ox(out)">
                                      <p:cBhvr>
                                        <p:cTn id="7" dur="5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8135"/>
                                        </p:tgtEl>
                                        <p:attrNameLst>
                                          <p:attrName>style.visibility</p:attrName>
                                        </p:attrNameLst>
                                      </p:cBhvr>
                                      <p:to>
                                        <p:strVal val="visible"/>
                                      </p:to>
                                    </p:set>
                                    <p:anim calcmode="lin" valueType="num">
                                      <p:cBhvr>
                                        <p:cTn id="12" dur="1000" fill="hold"/>
                                        <p:tgtEl>
                                          <p:spTgt spid="48135"/>
                                        </p:tgtEl>
                                        <p:attrNameLst>
                                          <p:attrName>ppt_w</p:attrName>
                                        </p:attrNameLst>
                                      </p:cBhvr>
                                      <p:tavLst>
                                        <p:tav tm="0">
                                          <p:val>
                                            <p:strVal val="#ppt_w*0.70"/>
                                          </p:val>
                                        </p:tav>
                                        <p:tav tm="100000">
                                          <p:val>
                                            <p:strVal val="#ppt_w"/>
                                          </p:val>
                                        </p:tav>
                                      </p:tavLst>
                                    </p:anim>
                                    <p:anim calcmode="lin" valueType="num">
                                      <p:cBhvr>
                                        <p:cTn id="13" dur="1000" fill="hold"/>
                                        <p:tgtEl>
                                          <p:spTgt spid="48135"/>
                                        </p:tgtEl>
                                        <p:attrNameLst>
                                          <p:attrName>ppt_h</p:attrName>
                                        </p:attrNameLst>
                                      </p:cBhvr>
                                      <p:tavLst>
                                        <p:tav tm="0">
                                          <p:val>
                                            <p:strVal val="#ppt_h"/>
                                          </p:val>
                                        </p:tav>
                                        <p:tav tm="100000">
                                          <p:val>
                                            <p:strVal val="#ppt_h"/>
                                          </p:val>
                                        </p:tav>
                                      </p:tavLst>
                                    </p:anim>
                                    <p:animEffect transition="in" filter="fade">
                                      <p:cBhvr>
                                        <p:cTn id="14" dur="10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pPr eaLnBrk="1" hangingPunct="1">
              <a:defRPr/>
            </a:pPr>
            <a:r>
              <a:rPr lang="en-US" sz="3600" smtClean="0">
                <a:solidFill>
                  <a:srgbClr val="00FF00"/>
                </a:solidFill>
                <a:latin typeface="Impact" pitchFamily="34" charset="0"/>
              </a:rPr>
              <a:t>ELECTROCHEMICAL TECHNIQUES</a:t>
            </a:r>
          </a:p>
        </p:txBody>
      </p:sp>
      <p:pic>
        <p:nvPicPr>
          <p:cNvPr id="50180"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608013" y="1752600"/>
            <a:ext cx="8078787" cy="3890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0183" name="Rectangle 7"/>
          <p:cNvSpPr>
            <a:spLocks noChangeArrowheads="1"/>
          </p:cNvSpPr>
          <p:nvPr/>
        </p:nvSpPr>
        <p:spPr bwMode="auto">
          <a:xfrm>
            <a:off x="20638" y="5762625"/>
            <a:ext cx="910113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b="1">
                <a:latin typeface="Arial" charset="0"/>
              </a:rPr>
              <a:t>Specialized Probes for LPR Monitoring in either </a:t>
            </a:r>
          </a:p>
          <a:p>
            <a:pPr algn="ctr" eaLnBrk="1" hangingPunct="1"/>
            <a:r>
              <a:rPr lang="en-US" b="1">
                <a:latin typeface="Arial" charset="0"/>
              </a:rPr>
              <a:t>Flush or Projecting Electrode Form</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ox(out)">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0183"/>
                                        </p:tgtEl>
                                        <p:attrNameLst>
                                          <p:attrName>style.visibility</p:attrName>
                                        </p:attrNameLst>
                                      </p:cBhvr>
                                      <p:to>
                                        <p:strVal val="visible"/>
                                      </p:to>
                                    </p:set>
                                    <p:animEffect transition="in" filter="diamond(in)">
                                      <p:cBhvr>
                                        <p:cTn id="12" dur="20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type="title"/>
          </p:nvPr>
        </p:nvSpPr>
        <p:spPr/>
        <p:txBody>
          <a:bodyPr/>
          <a:lstStyle/>
          <a:p>
            <a:pPr eaLnBrk="1" hangingPunct="1">
              <a:defRPr/>
            </a:pPr>
            <a:r>
              <a:rPr lang="en-US" sz="3600" smtClean="0">
                <a:solidFill>
                  <a:srgbClr val="00FF00"/>
                </a:solidFill>
                <a:latin typeface="Impact" pitchFamily="34" charset="0"/>
              </a:rPr>
              <a:t>ELECTROCHEMICAL TECHNIQUES</a:t>
            </a:r>
          </a:p>
        </p:txBody>
      </p:sp>
      <p:pic>
        <p:nvPicPr>
          <p:cNvPr id="52228"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674813" y="1906588"/>
            <a:ext cx="5487987" cy="41941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2231" name="Rectangle 7"/>
          <p:cNvSpPr>
            <a:spLocks noChangeArrowheads="1"/>
          </p:cNvSpPr>
          <p:nvPr/>
        </p:nvSpPr>
        <p:spPr bwMode="auto">
          <a:xfrm>
            <a:off x="2905125" y="6188075"/>
            <a:ext cx="33337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b="1">
                <a:latin typeface="Arial" charset="0"/>
              </a:rPr>
              <a:t>Portable Data Collection Unit</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ox(out)">
                                      <p:cBhvr>
                                        <p:cTn id="7" dur="20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231"/>
                                        </p:tgtEl>
                                        <p:attrNameLst>
                                          <p:attrName>style.visibility</p:attrName>
                                        </p:attrNameLst>
                                      </p:cBhvr>
                                      <p:to>
                                        <p:strVal val="visible"/>
                                      </p:to>
                                    </p:set>
                                    <p:anim calcmode="lin" valueType="num">
                                      <p:cBhvr additive="base">
                                        <p:cTn id="12" dur="500" fill="hold"/>
                                        <p:tgtEl>
                                          <p:spTgt spid="52231"/>
                                        </p:tgtEl>
                                        <p:attrNameLst>
                                          <p:attrName>ppt_x</p:attrName>
                                        </p:attrNameLst>
                                      </p:cBhvr>
                                      <p:tavLst>
                                        <p:tav tm="0">
                                          <p:val>
                                            <p:strVal val="#ppt_x"/>
                                          </p:val>
                                        </p:tav>
                                        <p:tav tm="100000">
                                          <p:val>
                                            <p:strVal val="#ppt_x"/>
                                          </p:val>
                                        </p:tav>
                                      </p:tavLst>
                                    </p:anim>
                                    <p:anim calcmode="lin" valueType="num">
                                      <p:cBhvr additive="base">
                                        <p:cTn id="13"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609600" y="152400"/>
            <a:ext cx="7772400" cy="1470025"/>
          </a:xfrm>
        </p:spPr>
        <p:txBody>
          <a:bodyPr/>
          <a:lstStyle/>
          <a:p>
            <a:pPr eaLnBrk="1" hangingPunct="1">
              <a:defRPr/>
            </a:pPr>
            <a:r>
              <a:rPr lang="en-US" smtClean="0">
                <a:solidFill>
                  <a:srgbClr val="00FF00"/>
                </a:solidFill>
                <a:latin typeface="Impact" pitchFamily="34" charset="0"/>
              </a:rPr>
              <a:t>Corrosion Monitoring</a:t>
            </a:r>
          </a:p>
        </p:txBody>
      </p:sp>
      <p:sp>
        <p:nvSpPr>
          <p:cNvPr id="250883" name="Rectangle 3"/>
          <p:cNvSpPr>
            <a:spLocks noGrp="1" noChangeArrowheads="1"/>
          </p:cNvSpPr>
          <p:nvPr>
            <p:ph type="subTitle" idx="1"/>
          </p:nvPr>
        </p:nvSpPr>
        <p:spPr>
          <a:xfrm>
            <a:off x="533400" y="1524000"/>
            <a:ext cx="8077200" cy="5105400"/>
          </a:xfrm>
        </p:spPr>
        <p:txBody>
          <a:bodyPr/>
          <a:lstStyle/>
          <a:p>
            <a:pPr eaLnBrk="1" hangingPunct="1">
              <a:defRPr/>
            </a:pPr>
            <a:r>
              <a:rPr lang="en-US" sz="3600" smtClean="0">
                <a:latin typeface="Times New Roman" pitchFamily="18" charset="0"/>
              </a:rPr>
              <a:t>In many cases, corrosion experts solve problems by determining the cause of damage using post-mortem investigations and by recommending methods of avoiding the problem in the future, </a:t>
            </a:r>
          </a:p>
          <a:p>
            <a:pPr eaLnBrk="1" hangingPunct="1">
              <a:defRPr/>
            </a:pPr>
            <a:r>
              <a:rPr lang="en-US" sz="3600" smtClean="0">
                <a:latin typeface="Times New Roman" pitchFamily="18" charset="0"/>
              </a:rPr>
              <a:t>rather than by </a:t>
            </a:r>
          </a:p>
          <a:p>
            <a:pPr eaLnBrk="1" hangingPunct="1">
              <a:defRPr/>
            </a:pPr>
            <a:r>
              <a:rPr lang="en-US" sz="3600" b="1" smtClean="0">
                <a:solidFill>
                  <a:schemeClr val="hlink"/>
                </a:solidFill>
                <a:latin typeface="Times New Roman" pitchFamily="18" charset="0"/>
              </a:rPr>
              <a:t>a more forward looking preventive approach</a:t>
            </a:r>
            <a:r>
              <a:rPr lang="en-US" sz="3600" smtClean="0">
                <a:latin typeface="Times New Roman" pitchFamily="18" charset="0"/>
              </a:rPr>
              <a:t>. </a:t>
            </a:r>
          </a:p>
        </p:txBody>
      </p:sp>
    </p:spTree>
  </p:cSld>
  <p:clrMapOvr>
    <a:masterClrMapping/>
  </p:clrMapOvr>
  <p:transition spd="slow">
    <p:cover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type="title"/>
          </p:nvPr>
        </p:nvSpPr>
        <p:spPr/>
        <p:txBody>
          <a:bodyPr/>
          <a:lstStyle/>
          <a:p>
            <a:pPr eaLnBrk="1" hangingPunct="1">
              <a:defRPr/>
            </a:pPr>
            <a:r>
              <a:rPr lang="en-US" sz="2100" b="1" smtClean="0"/>
              <a:t>Retractable Linear Polarization Resistance Probes – Flush and Projecting Type</a:t>
            </a:r>
            <a:r>
              <a:rPr lang="hi-IN" sz="2100" b="1" smtClean="0"/>
              <a:t/>
            </a:r>
            <a:br>
              <a:rPr lang="hi-IN" sz="2100" b="1" smtClean="0"/>
            </a:br>
            <a:r>
              <a:rPr lang="en-US" sz="2100" b="1" smtClean="0"/>
              <a:t>(Up to-Pressure: 1500 psi &amp; Temperature: 260</a:t>
            </a:r>
            <a:r>
              <a:rPr lang="en-US" sz="2100" smtClean="0">
                <a:cs typeface="Tahoma" pitchFamily="34" charset="0"/>
              </a:rPr>
              <a:t>°</a:t>
            </a:r>
            <a:r>
              <a:rPr lang="en-US" sz="2100" b="1" smtClean="0"/>
              <a:t>C)</a:t>
            </a:r>
            <a:r>
              <a:rPr lang="hi-IN" sz="2100" b="1" smtClean="0"/>
              <a:t/>
            </a:r>
            <a:br>
              <a:rPr lang="hi-IN" sz="2100" b="1" smtClean="0"/>
            </a:br>
            <a:r>
              <a:rPr lang="hi-IN" sz="3800" smtClean="0"/>
              <a:t> </a:t>
            </a:r>
            <a:endParaRPr lang="en-US" sz="3800" smtClean="0"/>
          </a:p>
        </p:txBody>
      </p:sp>
      <p:pic>
        <p:nvPicPr>
          <p:cNvPr id="54276"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219200" y="1219200"/>
            <a:ext cx="6629400" cy="5257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out)">
                                      <p:cBhvr>
                                        <p:cTn id="7" dur="2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defRPr/>
            </a:pPr>
            <a:r>
              <a:rPr lang="en-US" sz="3800" b="1" smtClean="0"/>
              <a:t>The Equipment Selection Process</a:t>
            </a:r>
          </a:p>
        </p:txBody>
      </p:sp>
      <p:sp>
        <p:nvSpPr>
          <p:cNvPr id="211971" name="Rectangle 3"/>
          <p:cNvSpPr>
            <a:spLocks noGrp="1" noChangeArrowheads="1"/>
          </p:cNvSpPr>
          <p:nvPr>
            <p:ph type="body" idx="1"/>
          </p:nvPr>
        </p:nvSpPr>
        <p:spPr/>
        <p:txBody>
          <a:bodyPr/>
          <a:lstStyle/>
          <a:p>
            <a:pPr eaLnBrk="1" hangingPunct="1">
              <a:buFont typeface="Wingdings" pitchFamily="2" charset="2"/>
              <a:buNone/>
              <a:defRPr/>
            </a:pPr>
            <a:r>
              <a:rPr lang="en-US" smtClean="0"/>
              <a:t>  The selection process must incorporate the questions:  </a:t>
            </a:r>
          </a:p>
          <a:p>
            <a:pPr eaLnBrk="1" hangingPunct="1">
              <a:defRPr/>
            </a:pPr>
            <a:r>
              <a:rPr lang="en-US" smtClean="0"/>
              <a:t>What information will help me to realise an identifiable and quantifiable improvement? </a:t>
            </a:r>
          </a:p>
          <a:p>
            <a:pPr eaLnBrk="1" hangingPunct="1">
              <a:defRPr/>
            </a:pPr>
            <a:r>
              <a:rPr lang="en-US" smtClean="0"/>
              <a:t>How can I obtain this information? </a:t>
            </a:r>
          </a:p>
          <a:p>
            <a:pPr eaLnBrk="1" hangingPunct="1">
              <a:defRPr/>
            </a:pPr>
            <a:r>
              <a:rPr lang="en-US" smtClean="0"/>
              <a:t>Can I justify the cost of obtaining it? </a:t>
            </a:r>
          </a:p>
          <a:p>
            <a:pPr eaLnBrk="1" hangingPunct="1">
              <a:defRPr/>
            </a:pPr>
            <a:endParaRPr lang="en-US" smtClean="0"/>
          </a:p>
        </p:txBody>
      </p:sp>
    </p:spTree>
  </p:cSld>
  <p:clrMapOvr>
    <a:masterClrMapping/>
  </p:clrMapOvr>
  <p:transition spd="slow">
    <p:cover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en-US" sz="3800" b="1" smtClean="0"/>
              <a:t>ACCESS</a:t>
            </a:r>
            <a:r>
              <a:rPr lang="hi-IN" sz="3800" smtClean="0"/>
              <a:t> </a:t>
            </a:r>
            <a:br>
              <a:rPr lang="hi-IN" sz="3800" smtClean="0"/>
            </a:br>
            <a:endParaRPr lang="en-US" sz="3800" smtClean="0"/>
          </a:p>
        </p:txBody>
      </p:sp>
      <p:sp>
        <p:nvSpPr>
          <p:cNvPr id="217091" name="Rectangle 3"/>
          <p:cNvSpPr>
            <a:spLocks noGrp="1" noChangeArrowheads="1"/>
          </p:cNvSpPr>
          <p:nvPr>
            <p:ph type="body" idx="1"/>
          </p:nvPr>
        </p:nvSpPr>
        <p:spPr>
          <a:xfrm>
            <a:off x="457200" y="1219200"/>
            <a:ext cx="8229600" cy="4530725"/>
          </a:xfrm>
        </p:spPr>
        <p:txBody>
          <a:bodyPr/>
          <a:lstStyle/>
          <a:p>
            <a:pPr eaLnBrk="1" hangingPunct="1">
              <a:lnSpc>
                <a:spcPct val="80000"/>
              </a:lnSpc>
              <a:buFont typeface="Wingdings" pitchFamily="2" charset="2"/>
              <a:buNone/>
              <a:defRPr/>
            </a:pPr>
            <a:endParaRPr lang="en-US" sz="2800" smtClean="0"/>
          </a:p>
          <a:p>
            <a:pPr eaLnBrk="1" hangingPunct="1">
              <a:lnSpc>
                <a:spcPct val="80000"/>
              </a:lnSpc>
              <a:buFont typeface="Wingdings" pitchFamily="2" charset="2"/>
              <a:buNone/>
              <a:defRPr/>
            </a:pPr>
            <a:endParaRPr lang="en-US" sz="2800" smtClean="0"/>
          </a:p>
          <a:p>
            <a:pPr algn="ctr" eaLnBrk="1" hangingPunct="1">
              <a:lnSpc>
                <a:spcPct val="80000"/>
              </a:lnSpc>
              <a:buFont typeface="Wingdings" pitchFamily="2" charset="2"/>
              <a:buNone/>
              <a:defRPr/>
            </a:pPr>
            <a:r>
              <a:rPr lang="en-US" sz="2800" smtClean="0"/>
              <a:t>   </a:t>
            </a:r>
            <a:r>
              <a:rPr lang="en-US" sz="2800" smtClean="0">
                <a:latin typeface="Times New Roman" pitchFamily="18" charset="0"/>
              </a:rPr>
              <a:t>One key factor in any monitoring system is the access to the process that is available for inserting sensors.</a:t>
            </a:r>
          </a:p>
          <a:p>
            <a:pPr algn="ctr" eaLnBrk="1" hangingPunct="1">
              <a:lnSpc>
                <a:spcPct val="80000"/>
              </a:lnSpc>
              <a:buFont typeface="Wingdings" pitchFamily="2" charset="2"/>
              <a:buNone/>
              <a:defRPr/>
            </a:pPr>
            <a:r>
              <a:rPr lang="en-US" sz="2800" smtClean="0">
                <a:latin typeface="Times New Roman" pitchFamily="18" charset="0"/>
              </a:rPr>
              <a:t> </a:t>
            </a:r>
          </a:p>
          <a:p>
            <a:pPr algn="ctr" eaLnBrk="1" hangingPunct="1">
              <a:lnSpc>
                <a:spcPct val="80000"/>
              </a:lnSpc>
              <a:buFont typeface="Wingdings" pitchFamily="2" charset="2"/>
              <a:buNone/>
              <a:defRPr/>
            </a:pPr>
            <a:r>
              <a:rPr lang="en-US" sz="2800" smtClean="0">
                <a:latin typeface="Times New Roman" pitchFamily="18" charset="0"/>
              </a:rPr>
              <a:t>In the majority of cases there will be limitations placed on the ideal by the layout of the plant, this is particularly true of sites, where bottom of line access would be preferred but space is not available.</a:t>
            </a:r>
            <a:r>
              <a:rPr lang="hi-IN" sz="2800" smtClean="0">
                <a:latin typeface="Times New Roman" pitchFamily="18" charset="0"/>
              </a:rPr>
              <a:t/>
            </a:r>
            <a:br>
              <a:rPr lang="hi-IN" sz="2800" smtClean="0">
                <a:latin typeface="Times New Roman" pitchFamily="18" charset="0"/>
              </a:rPr>
            </a:br>
            <a:r>
              <a:rPr lang="hi-IN" sz="2800" smtClean="0">
                <a:latin typeface="Times New Roman" pitchFamily="18" charset="0"/>
              </a:rPr>
              <a:t/>
            </a:r>
            <a:br>
              <a:rPr lang="hi-IN" sz="2800" smtClean="0">
                <a:latin typeface="Times New Roman" pitchFamily="18" charset="0"/>
              </a:rPr>
            </a:br>
            <a:endParaRPr lang="en-US" sz="2800" smtClean="0">
              <a:latin typeface="Times New Roman" pitchFamily="18" charset="0"/>
            </a:endParaRPr>
          </a:p>
        </p:txBody>
      </p:sp>
    </p:spTree>
  </p:cSld>
  <p:clrMapOvr>
    <a:masterClrMapping/>
  </p:clrMapOvr>
  <p:transition spd="slow">
    <p:cover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en-US" b="1" smtClean="0"/>
              <a:t>ACCESS</a:t>
            </a:r>
          </a:p>
        </p:txBody>
      </p:sp>
      <p:sp>
        <p:nvSpPr>
          <p:cNvPr id="21811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400" smtClean="0"/>
              <a:t>   The following information is needed to select an access system: </a:t>
            </a:r>
          </a:p>
          <a:p>
            <a:pPr eaLnBrk="1" hangingPunct="1">
              <a:lnSpc>
                <a:spcPct val="90000"/>
              </a:lnSpc>
              <a:defRPr/>
            </a:pPr>
            <a:r>
              <a:rPr lang="en-US" sz="2400" smtClean="0"/>
              <a:t>Are sensors to be changed on or off line? </a:t>
            </a:r>
          </a:p>
          <a:p>
            <a:pPr eaLnBrk="1" hangingPunct="1">
              <a:lnSpc>
                <a:spcPct val="90000"/>
              </a:lnSpc>
              <a:defRPr/>
            </a:pPr>
            <a:r>
              <a:rPr lang="en-US" sz="2400" smtClean="0"/>
              <a:t>Maximum operating pressure </a:t>
            </a:r>
          </a:p>
          <a:p>
            <a:pPr eaLnBrk="1" hangingPunct="1">
              <a:lnSpc>
                <a:spcPct val="90000"/>
              </a:lnSpc>
              <a:defRPr/>
            </a:pPr>
            <a:r>
              <a:rPr lang="en-US" sz="2400" smtClean="0"/>
              <a:t>Max/min. operating temperature  </a:t>
            </a:r>
          </a:p>
          <a:p>
            <a:pPr eaLnBrk="1" hangingPunct="1">
              <a:lnSpc>
                <a:spcPct val="90000"/>
              </a:lnSpc>
              <a:defRPr/>
            </a:pPr>
            <a:r>
              <a:rPr lang="en-US" sz="2400" smtClean="0"/>
              <a:t>Material and wall thickness of pipe or vessel </a:t>
            </a:r>
          </a:p>
          <a:p>
            <a:pPr eaLnBrk="1" hangingPunct="1">
              <a:lnSpc>
                <a:spcPct val="90000"/>
              </a:lnSpc>
              <a:defRPr/>
            </a:pPr>
            <a:r>
              <a:rPr lang="en-US" sz="2400" smtClean="0"/>
              <a:t>Insertion required ( flush, middle of line etc.) </a:t>
            </a:r>
          </a:p>
          <a:p>
            <a:pPr eaLnBrk="1" hangingPunct="1">
              <a:lnSpc>
                <a:spcPct val="90000"/>
              </a:lnSpc>
              <a:defRPr/>
            </a:pPr>
            <a:r>
              <a:rPr lang="en-US" sz="2400" smtClean="0"/>
              <a:t>Orientation (usually expressed as ‘o’clock’, twelve being top of line) </a:t>
            </a:r>
          </a:p>
          <a:p>
            <a:pPr eaLnBrk="1" hangingPunct="1">
              <a:lnSpc>
                <a:spcPct val="90000"/>
              </a:lnSpc>
              <a:defRPr/>
            </a:pPr>
            <a:r>
              <a:rPr lang="en-US" sz="2400" smtClean="0"/>
              <a:t>Clearance available </a:t>
            </a:r>
          </a:p>
          <a:p>
            <a:pPr eaLnBrk="1" hangingPunct="1">
              <a:lnSpc>
                <a:spcPct val="90000"/>
              </a:lnSpc>
              <a:defRPr/>
            </a:pPr>
            <a:r>
              <a:rPr lang="en-US" sz="2400" smtClean="0"/>
              <a:t>Client preference / existing system </a:t>
            </a:r>
          </a:p>
          <a:p>
            <a:pPr eaLnBrk="1" hangingPunct="1">
              <a:lnSpc>
                <a:spcPct val="90000"/>
              </a:lnSpc>
              <a:defRPr/>
            </a:pPr>
            <a:endParaRPr lang="en-US" sz="2400" smtClean="0"/>
          </a:p>
        </p:txBody>
      </p:sp>
    </p:spTree>
  </p:cSld>
  <p:clrMapOvr>
    <a:masterClrMapping/>
  </p:clrMapOvr>
  <p:transition spd="slow">
    <p:cover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1038" y="655638"/>
            <a:ext cx="76088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1" hangingPunct="1"/>
            <a:r>
              <a:rPr lang="en-US" sz="2400">
                <a:solidFill>
                  <a:srgbClr val="00FF00"/>
                </a:solidFill>
                <a:latin typeface="Impact" pitchFamily="34" charset="0"/>
              </a:rPr>
              <a:t>THE OPTIONS CAN BE SUMMARIZED IN TABLE FORM AS FOLLOWS:</a:t>
            </a:r>
          </a:p>
        </p:txBody>
      </p:sp>
      <p:graphicFrame>
        <p:nvGraphicFramePr>
          <p:cNvPr id="221187" name="Group 3"/>
          <p:cNvGraphicFramePr>
            <a:graphicFrameLocks noGrp="1"/>
          </p:cNvGraphicFramePr>
          <p:nvPr>
            <p:ph type="tbl" idx="1"/>
          </p:nvPr>
        </p:nvGraphicFramePr>
        <p:xfrm>
          <a:off x="609600" y="1600200"/>
          <a:ext cx="7696200" cy="4937568"/>
        </p:xfrm>
        <a:graphic>
          <a:graphicData uri="http://schemas.openxmlformats.org/drawingml/2006/table">
            <a:tbl>
              <a:tblPr/>
              <a:tblGrid>
                <a:gridCol w="2284413"/>
                <a:gridCol w="1754187"/>
                <a:gridCol w="2035175"/>
                <a:gridCol w="1622425"/>
              </a:tblGrid>
              <a:tr h="822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METHOD</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MANUAL</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LOGGING</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REAL-TIME</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CHARACTER</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BASELINE</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BASELINE /PROACTIVE</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PRO-ACTIVE</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CAPITAL COST</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LOWEST</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MEDIUM</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HIGH</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OPERATION COST</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HIGH</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MEDIUM</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LOW</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DATA ITEM COST</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HIGH</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LOW</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LOWEST</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RELIABILITY</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LOWEST</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GOOD</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66FF33"/>
                          </a:solidFill>
                          <a:effectLst>
                            <a:outerShdw blurRad="38100" dist="38100" dir="2700000" algn="tl">
                              <a:srgbClr val="000000"/>
                            </a:outerShdw>
                          </a:effectLst>
                          <a:latin typeface="Times New Roman" pitchFamily="18" charset="0"/>
                          <a:cs typeface="Times New Roman" pitchFamily="18" charset="0"/>
                        </a:rPr>
                        <a:t>VERY GOOD</a:t>
                      </a:r>
                      <a:endParaRPr kumimoji="0" lang="en-US" sz="2400" b="0" i="0" u="none" strike="noStrike" cap="none" normalizeH="0" baseline="0" smtClean="0">
                        <a:ln>
                          <a:noFill/>
                        </a:ln>
                        <a:solidFill>
                          <a:srgbClr val="66FF33"/>
                        </a:solidFill>
                        <a:effectLst>
                          <a:outerShdw blurRad="38100" dist="38100" dir="2700000" algn="tl">
                            <a:srgbClr val="000000"/>
                          </a:outerShdw>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1225" name="Oval 41"/>
          <p:cNvSpPr>
            <a:spLocks noChangeArrowheads="1"/>
          </p:cNvSpPr>
          <p:nvPr/>
        </p:nvSpPr>
        <p:spPr bwMode="auto">
          <a:xfrm>
            <a:off x="6858000" y="5486400"/>
            <a:ext cx="1371600" cy="1371600"/>
          </a:xfrm>
          <a:prstGeom prst="ellipse">
            <a:avLst/>
          </a:prstGeom>
          <a:gradFill rotWithShape="1">
            <a:gsLst>
              <a:gs pos="0">
                <a:schemeClr val="accent1">
                  <a:alpha val="0"/>
                </a:schemeClr>
              </a:gs>
              <a:gs pos="100000">
                <a:schemeClr val="accent1">
                  <a:gamma/>
                  <a:tint val="0"/>
                  <a:invGamma/>
                </a:scheme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221226" name="Oval 42"/>
          <p:cNvSpPr>
            <a:spLocks noChangeArrowheads="1"/>
          </p:cNvSpPr>
          <p:nvPr/>
        </p:nvSpPr>
        <p:spPr bwMode="auto">
          <a:xfrm>
            <a:off x="6781800" y="2438400"/>
            <a:ext cx="1371600" cy="838200"/>
          </a:xfrm>
          <a:prstGeom prst="ellipse">
            <a:avLst/>
          </a:prstGeom>
          <a:gradFill rotWithShape="1">
            <a:gsLst>
              <a:gs pos="0">
                <a:schemeClr val="accent1">
                  <a:alpha val="0"/>
                </a:schemeClr>
              </a:gs>
              <a:gs pos="100000">
                <a:schemeClr val="accent1">
                  <a:gamma/>
                  <a:tint val="0"/>
                  <a:invGamma/>
                </a:scheme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11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221226"/>
                                        </p:tgtEl>
                                        <p:attrNameLst>
                                          <p:attrName>style.visibility</p:attrName>
                                        </p:attrNameLst>
                                      </p:cBhvr>
                                      <p:to>
                                        <p:strVal val="visible"/>
                                      </p:to>
                                    </p:set>
                                    <p:animEffect transition="in" filter="box(out)">
                                      <p:cBhvr>
                                        <p:cTn id="11" dur="3000"/>
                                        <p:tgtEl>
                                          <p:spTgt spid="2212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21225"/>
                                        </p:tgtEl>
                                        <p:attrNameLst>
                                          <p:attrName>style.visibility</p:attrName>
                                        </p:attrNameLst>
                                      </p:cBhvr>
                                      <p:to>
                                        <p:strVal val="visible"/>
                                      </p:to>
                                    </p:set>
                                    <p:animEffect transition="in" filter="box(out)">
                                      <p:cBhvr>
                                        <p:cTn id="16" dur="500"/>
                                        <p:tgtEl>
                                          <p:spTgt spid="22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25" grpId="0" animBg="1"/>
      <p:bldP spid="22122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z="3600" smtClean="0">
                <a:solidFill>
                  <a:srgbClr val="00FF00"/>
                </a:solidFill>
                <a:latin typeface="Impact" pitchFamily="34" charset="0"/>
              </a:rPr>
              <a:t>Electrochemical Noise</a:t>
            </a:r>
          </a:p>
        </p:txBody>
      </p:sp>
      <p:sp>
        <p:nvSpPr>
          <p:cNvPr id="56324" name="Rectangle 4"/>
          <p:cNvSpPr>
            <a:spLocks noGrp="1" noChangeArrowheads="1"/>
          </p:cNvSpPr>
          <p:nvPr>
            <p:ph type="body" idx="1"/>
          </p:nvPr>
        </p:nvSpPr>
        <p:spPr>
          <a:xfrm>
            <a:off x="457200" y="1600200"/>
            <a:ext cx="8229600" cy="4800600"/>
          </a:xfrm>
        </p:spPr>
        <p:txBody>
          <a:bodyPr/>
          <a:lstStyle/>
          <a:p>
            <a:pPr algn="ctr" eaLnBrk="1" hangingPunct="1">
              <a:lnSpc>
                <a:spcPct val="80000"/>
              </a:lnSpc>
              <a:buFont typeface="Wingdings" pitchFamily="2" charset="2"/>
              <a:buNone/>
              <a:defRPr/>
            </a:pPr>
            <a:r>
              <a:rPr lang="en-US" sz="2400" smtClean="0">
                <a:latin typeface="Times New Roman" pitchFamily="18" charset="0"/>
              </a:rPr>
              <a:t>    </a:t>
            </a:r>
            <a:r>
              <a:rPr lang="en-US" sz="2800" smtClean="0">
                <a:latin typeface="Times New Roman" pitchFamily="18" charset="0"/>
              </a:rPr>
              <a:t>Electrochemical noise refers to </a:t>
            </a:r>
          </a:p>
          <a:p>
            <a:pPr algn="ctr" eaLnBrk="1" hangingPunct="1">
              <a:lnSpc>
                <a:spcPct val="80000"/>
              </a:lnSpc>
              <a:buFont typeface="Wingdings" pitchFamily="2" charset="2"/>
              <a:buNone/>
              <a:defRPr/>
            </a:pPr>
            <a:r>
              <a:rPr lang="en-US" sz="2800" smtClean="0">
                <a:latin typeface="Times New Roman" pitchFamily="18" charset="0"/>
              </a:rPr>
              <a:t>‘naturally occurring fluctuations in corrosion potential and corrosion current flow’ </a:t>
            </a:r>
          </a:p>
          <a:p>
            <a:pPr algn="ctr" eaLnBrk="1" hangingPunct="1">
              <a:lnSpc>
                <a:spcPct val="80000"/>
              </a:lnSpc>
              <a:buFont typeface="Wingdings" pitchFamily="2" charset="2"/>
              <a:buNone/>
              <a:defRPr/>
            </a:pPr>
            <a:r>
              <a:rPr lang="en-US" sz="2800" smtClean="0">
                <a:latin typeface="Times New Roman" pitchFamily="18" charset="0"/>
              </a:rPr>
              <a:t>It does </a:t>
            </a:r>
            <a:r>
              <a:rPr lang="en-US" sz="2800" u="sng" smtClean="0">
                <a:latin typeface="Times New Roman" pitchFamily="18" charset="0"/>
              </a:rPr>
              <a:t>not</a:t>
            </a:r>
            <a:r>
              <a:rPr lang="en-US" sz="2800" smtClean="0">
                <a:latin typeface="Times New Roman" pitchFamily="18" charset="0"/>
              </a:rPr>
              <a:t> refer to an acoustic measurement. </a:t>
            </a:r>
          </a:p>
          <a:p>
            <a:pPr algn="ctr" eaLnBrk="1" hangingPunct="1">
              <a:lnSpc>
                <a:spcPct val="80000"/>
              </a:lnSpc>
              <a:buFont typeface="Wingdings" pitchFamily="2" charset="2"/>
              <a:buNone/>
              <a:defRPr/>
            </a:pPr>
            <a:r>
              <a:rPr lang="en-US" sz="2800" smtClean="0">
                <a:latin typeface="Times New Roman" pitchFamily="18" charset="0"/>
              </a:rPr>
              <a:t>Electrochemical noise monitoring can be further subdivided into </a:t>
            </a:r>
          </a:p>
          <a:p>
            <a:pPr algn="ctr" eaLnBrk="1" hangingPunct="1">
              <a:lnSpc>
                <a:spcPct val="80000"/>
              </a:lnSpc>
              <a:buFont typeface="Wingdings" pitchFamily="2" charset="2"/>
              <a:buNone/>
              <a:defRPr/>
            </a:pPr>
            <a:r>
              <a:rPr lang="en-US" sz="2800" smtClean="0">
                <a:latin typeface="Times New Roman" pitchFamily="18" charset="0"/>
              </a:rPr>
              <a:t>electrochemical potential noise (EPN) measurements and </a:t>
            </a:r>
          </a:p>
          <a:p>
            <a:pPr algn="ctr" eaLnBrk="1" hangingPunct="1">
              <a:lnSpc>
                <a:spcPct val="80000"/>
              </a:lnSpc>
              <a:buFont typeface="Wingdings" pitchFamily="2" charset="2"/>
              <a:buNone/>
              <a:defRPr/>
            </a:pPr>
            <a:r>
              <a:rPr lang="en-US" sz="2800" smtClean="0">
                <a:latin typeface="Times New Roman" pitchFamily="18" charset="0"/>
              </a:rPr>
              <a:t>electrochemical current noise (ECN) measurements. </a:t>
            </a:r>
          </a:p>
          <a:p>
            <a:pPr algn="ctr" eaLnBrk="1" hangingPunct="1">
              <a:lnSpc>
                <a:spcPct val="80000"/>
              </a:lnSpc>
              <a:buFont typeface="Wingdings" pitchFamily="2" charset="2"/>
              <a:buNone/>
              <a:defRPr/>
            </a:pPr>
            <a:r>
              <a:rPr lang="en-US" sz="2800" smtClean="0">
                <a:latin typeface="Times New Roman" pitchFamily="18" charset="0"/>
              </a:rPr>
              <a:t>The combined monitoring of potential and current is particularly useful. </a:t>
            </a:r>
          </a:p>
        </p:txBody>
      </p:sp>
    </p:spTree>
  </p:cSld>
  <p:clrMapOvr>
    <a:masterClrMapping/>
  </p:clrMapOvr>
  <p:transition spd="slow">
    <p:cover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sz="3600" smtClean="0">
                <a:solidFill>
                  <a:srgbClr val="00FF00"/>
                </a:solidFill>
                <a:latin typeface="Impact" pitchFamily="34" charset="0"/>
              </a:rPr>
              <a:t>Electrochemical Noise</a:t>
            </a:r>
          </a:p>
        </p:txBody>
      </p:sp>
      <p:sp>
        <p:nvSpPr>
          <p:cNvPr id="151555" name="Rectangle 3"/>
          <p:cNvSpPr>
            <a:spLocks noGrp="1" noChangeArrowheads="1"/>
          </p:cNvSpPr>
          <p:nvPr>
            <p:ph type="body" idx="1"/>
          </p:nvPr>
        </p:nvSpPr>
        <p:spPr/>
        <p:txBody>
          <a:bodyPr/>
          <a:lstStyle/>
          <a:p>
            <a:pPr algn="just" eaLnBrk="1" hangingPunct="1">
              <a:lnSpc>
                <a:spcPct val="90000"/>
              </a:lnSpc>
              <a:defRPr/>
            </a:pPr>
            <a:endParaRPr lang="en-US" sz="2800" smtClean="0"/>
          </a:p>
          <a:p>
            <a:pPr algn="just" eaLnBrk="1" hangingPunct="1">
              <a:lnSpc>
                <a:spcPct val="90000"/>
              </a:lnSpc>
              <a:defRPr/>
            </a:pPr>
            <a:r>
              <a:rPr lang="en-US" sz="2800" smtClean="0"/>
              <a:t>ECN is a passive electrochemical technique that </a:t>
            </a:r>
          </a:p>
          <a:p>
            <a:pPr algn="just" eaLnBrk="1" hangingPunct="1">
              <a:lnSpc>
                <a:spcPct val="90000"/>
              </a:lnSpc>
              <a:buFont typeface="Wingdings" pitchFamily="2" charset="2"/>
              <a:buNone/>
              <a:defRPr/>
            </a:pPr>
            <a:r>
              <a:rPr lang="en-US" sz="2800" smtClean="0"/>
              <a:t>   Requires no polarizing current </a:t>
            </a:r>
          </a:p>
          <a:p>
            <a:pPr eaLnBrk="1" hangingPunct="1">
              <a:lnSpc>
                <a:spcPct val="90000"/>
              </a:lnSpc>
              <a:defRPr/>
            </a:pPr>
            <a:r>
              <a:rPr lang="en-US" sz="2800" smtClean="0"/>
              <a:t>It measures the naturally occurring electrochemical potential and current disturbances, that are due to corrosion activity</a:t>
            </a:r>
          </a:p>
          <a:p>
            <a:pPr algn="just" eaLnBrk="1" hangingPunct="1">
              <a:lnSpc>
                <a:spcPct val="90000"/>
              </a:lnSpc>
              <a:defRPr/>
            </a:pPr>
            <a:r>
              <a:rPr lang="en-US" sz="2800" smtClean="0"/>
              <a:t>It is capable of giving accurate indications of General Corrosion, Pitting and Stress Cracking</a:t>
            </a:r>
          </a:p>
          <a:p>
            <a:pPr algn="just" eaLnBrk="1" hangingPunct="1">
              <a:lnSpc>
                <a:spcPct val="90000"/>
              </a:lnSpc>
              <a:defRPr/>
            </a:pPr>
            <a:r>
              <a:rPr lang="en-US" sz="2800" smtClean="0"/>
              <a:t>Requires both expertise and computer power to be effective</a:t>
            </a:r>
          </a:p>
        </p:txBody>
      </p:sp>
    </p:spTree>
  </p:cSld>
  <p:clrMapOvr>
    <a:masterClrMapping/>
  </p:clrMapOvr>
  <p:transition spd="slow">
    <p:cover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14400" y="0"/>
            <a:ext cx="7924800" cy="762000"/>
          </a:xfrm>
        </p:spPr>
        <p:txBody>
          <a:bodyPr/>
          <a:lstStyle/>
          <a:p>
            <a:pPr eaLnBrk="1" hangingPunct="1">
              <a:defRPr/>
            </a:pPr>
            <a:r>
              <a:rPr lang="en-US" sz="3600" smtClean="0">
                <a:solidFill>
                  <a:srgbClr val="00FF00"/>
                </a:solidFill>
                <a:latin typeface="Impact" pitchFamily="34" charset="0"/>
              </a:rPr>
              <a:t>Electrochemical Noise</a:t>
            </a:r>
          </a:p>
        </p:txBody>
      </p:sp>
      <p:sp>
        <p:nvSpPr>
          <p:cNvPr id="150531" name="Rectangle 3"/>
          <p:cNvSpPr>
            <a:spLocks noGrp="1" noChangeArrowheads="1"/>
          </p:cNvSpPr>
          <p:nvPr>
            <p:ph type="body" idx="1"/>
          </p:nvPr>
        </p:nvSpPr>
        <p:spPr>
          <a:xfrm>
            <a:off x="228600" y="838200"/>
            <a:ext cx="8915400" cy="2590800"/>
          </a:xfrm>
        </p:spPr>
        <p:txBody>
          <a:bodyPr/>
          <a:lstStyle/>
          <a:p>
            <a:pPr algn="ctr" eaLnBrk="1" hangingPunct="1">
              <a:lnSpc>
                <a:spcPct val="90000"/>
              </a:lnSpc>
              <a:buFont typeface="Wingdings" pitchFamily="2" charset="2"/>
              <a:buNone/>
              <a:defRPr/>
            </a:pPr>
            <a:r>
              <a:rPr lang="en-US" sz="2400" smtClean="0">
                <a:latin typeface="Times New Roman" pitchFamily="18" charset="0"/>
              </a:rPr>
              <a:t>Electrochemical noise data can provide an indication of the type of corrosion damage that is occurring </a:t>
            </a:r>
          </a:p>
          <a:p>
            <a:pPr algn="ctr" eaLnBrk="1" hangingPunct="1">
              <a:lnSpc>
                <a:spcPct val="90000"/>
              </a:lnSpc>
              <a:buFont typeface="Wingdings" pitchFamily="2" charset="2"/>
              <a:buNone/>
              <a:defRPr/>
            </a:pPr>
            <a:endParaRPr lang="en-US" sz="2400" smtClean="0">
              <a:latin typeface="Times New Roman" pitchFamily="18" charset="0"/>
            </a:endParaRPr>
          </a:p>
          <a:p>
            <a:pPr algn="ctr" eaLnBrk="1" hangingPunct="1">
              <a:lnSpc>
                <a:spcPct val="90000"/>
              </a:lnSpc>
              <a:buFont typeface="Wingdings" pitchFamily="2" charset="2"/>
              <a:buNone/>
              <a:defRPr/>
            </a:pPr>
            <a:r>
              <a:rPr lang="en-US" sz="2400" smtClean="0">
                <a:latin typeface="Times New Roman" pitchFamily="18" charset="0"/>
              </a:rPr>
              <a:t>It is widely used to distinguish between </a:t>
            </a:r>
            <a:r>
              <a:rPr lang="en-US" sz="2400" u="sng" smtClean="0">
                <a:latin typeface="Times New Roman" pitchFamily="18" charset="0"/>
              </a:rPr>
              <a:t>general and localized attack</a:t>
            </a:r>
            <a:r>
              <a:rPr lang="en-US" sz="2400" smtClean="0">
                <a:latin typeface="Times New Roman" pitchFamily="18" charset="0"/>
              </a:rPr>
              <a:t>. </a:t>
            </a:r>
          </a:p>
          <a:p>
            <a:pPr algn="ctr" eaLnBrk="1" hangingPunct="1">
              <a:lnSpc>
                <a:spcPct val="90000"/>
              </a:lnSpc>
              <a:buFont typeface="Wingdings" pitchFamily="2" charset="2"/>
              <a:buNone/>
              <a:defRPr/>
            </a:pPr>
            <a:r>
              <a:rPr lang="en-US" sz="2400" smtClean="0">
                <a:latin typeface="Times New Roman" pitchFamily="18" charset="0"/>
              </a:rPr>
              <a:t>The severity of localized can also be gauged by the number and shape of the noise transients. </a:t>
            </a:r>
          </a:p>
        </p:txBody>
      </p:sp>
      <p:sp>
        <p:nvSpPr>
          <p:cNvPr id="150532" name="Rectangle 4"/>
          <p:cNvSpPr>
            <a:spLocks noChangeArrowheads="1"/>
          </p:cNvSpPr>
          <p:nvPr/>
        </p:nvSpPr>
        <p:spPr bwMode="auto">
          <a:xfrm>
            <a:off x="609600" y="3276600"/>
            <a:ext cx="8077200" cy="337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en-US" sz="2400">
                <a:solidFill>
                  <a:schemeClr val="hlink"/>
                </a:solidFill>
                <a:effectLst>
                  <a:outerShdw blurRad="38100" dist="38100" dir="2700000" algn="tl">
                    <a:srgbClr val="000000"/>
                  </a:outerShdw>
                </a:effectLst>
                <a:latin typeface="Times New Roman" pitchFamily="18" charset="0"/>
              </a:rPr>
              <a:t>This is an important advantage over other electrochemical techniques. </a:t>
            </a:r>
          </a:p>
          <a:p>
            <a:pPr algn="ctr">
              <a:defRPr/>
            </a:pPr>
            <a:r>
              <a:rPr lang="en-US" sz="2400">
                <a:solidFill>
                  <a:schemeClr val="hlink"/>
                </a:solidFill>
                <a:effectLst>
                  <a:outerShdw blurRad="38100" dist="38100" dir="2700000" algn="tl">
                    <a:srgbClr val="000000"/>
                  </a:outerShdw>
                </a:effectLst>
                <a:latin typeface="Times New Roman" pitchFamily="18" charset="0"/>
              </a:rPr>
              <a:t>Further fundamental advantages include the ability to monitor corrosion in low conductivity environments </a:t>
            </a:r>
          </a:p>
          <a:p>
            <a:pPr algn="ctr">
              <a:defRPr/>
            </a:pPr>
            <a:r>
              <a:rPr lang="en-US" sz="2400">
                <a:solidFill>
                  <a:schemeClr val="hlink"/>
                </a:solidFill>
                <a:effectLst>
                  <a:outerShdw blurRad="38100" dist="38100" dir="2700000" algn="tl">
                    <a:srgbClr val="000000"/>
                  </a:outerShdw>
                </a:effectLst>
                <a:latin typeface="Times New Roman" pitchFamily="18" charset="0"/>
              </a:rPr>
              <a:t>( </a:t>
            </a:r>
            <a:r>
              <a:rPr lang="en-US" sz="2400" b="1">
                <a:solidFill>
                  <a:schemeClr val="hlink"/>
                </a:solidFill>
                <a:effectLst>
                  <a:outerShdw blurRad="38100" dist="38100" dir="2700000" algn="tl">
                    <a:srgbClr val="000000"/>
                  </a:outerShdw>
                </a:effectLst>
                <a:latin typeface="Times New Roman" pitchFamily="18" charset="0"/>
              </a:rPr>
              <a:t>Thin Film Condensation</a:t>
            </a:r>
            <a:r>
              <a:rPr lang="en-US" sz="2400">
                <a:solidFill>
                  <a:schemeClr val="hlink"/>
                </a:solidFill>
                <a:effectLst>
                  <a:outerShdw blurRad="38100" dist="38100" dir="2700000" algn="tl">
                    <a:srgbClr val="000000"/>
                  </a:outerShdw>
                </a:effectLst>
                <a:latin typeface="Times New Roman" pitchFamily="18" charset="0"/>
              </a:rPr>
              <a:t>) </a:t>
            </a:r>
          </a:p>
          <a:p>
            <a:pPr algn="ctr">
              <a:defRPr/>
            </a:pPr>
            <a:r>
              <a:rPr lang="en-US" sz="2400">
                <a:solidFill>
                  <a:schemeClr val="hlink"/>
                </a:solidFill>
                <a:effectLst>
                  <a:outerShdw blurRad="38100" dist="38100" dir="2700000" algn="tl">
                    <a:srgbClr val="000000"/>
                  </a:outerShdw>
                </a:effectLst>
                <a:latin typeface="Times New Roman" pitchFamily="18" charset="0"/>
              </a:rPr>
              <a:t>and </a:t>
            </a:r>
          </a:p>
          <a:p>
            <a:pPr algn="ctr">
              <a:defRPr/>
            </a:pPr>
            <a:r>
              <a:rPr lang="en-US" sz="2400">
                <a:solidFill>
                  <a:schemeClr val="hlink"/>
                </a:solidFill>
                <a:effectLst>
                  <a:outerShdw blurRad="38100" dist="38100" dir="2700000" algn="tl">
                    <a:srgbClr val="000000"/>
                  </a:outerShdw>
                </a:effectLst>
                <a:latin typeface="Times New Roman" pitchFamily="18" charset="0"/>
              </a:rPr>
              <a:t>the absence of "artificial" polarization effects. Noise measurements are made in the completely "natural" (freely corroding) state.</a:t>
            </a:r>
            <a:r>
              <a:rPr lang="en-US" sz="2400">
                <a:solidFill>
                  <a:schemeClr val="hlink"/>
                </a:solidFill>
                <a:latin typeface="Times New Roman" pitchFamily="18" charset="0"/>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box(in)">
                                      <p:cBhvr>
                                        <p:cTn id="7"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609600" y="152400"/>
            <a:ext cx="7772400" cy="1470025"/>
          </a:xfrm>
        </p:spPr>
        <p:txBody>
          <a:bodyPr/>
          <a:lstStyle/>
          <a:p>
            <a:pPr eaLnBrk="1" hangingPunct="1">
              <a:defRPr/>
            </a:pPr>
            <a:r>
              <a:rPr lang="en-US" sz="4400" smtClean="0">
                <a:solidFill>
                  <a:srgbClr val="00FF00"/>
                </a:solidFill>
                <a:latin typeface="Impact" pitchFamily="34" charset="0"/>
              </a:rPr>
              <a:t>What Is Corrosion Monitoring?</a:t>
            </a:r>
          </a:p>
        </p:txBody>
      </p:sp>
      <p:sp>
        <p:nvSpPr>
          <p:cNvPr id="240643" name="Rectangle 3"/>
          <p:cNvSpPr>
            <a:spLocks noGrp="1" noChangeArrowheads="1"/>
          </p:cNvSpPr>
          <p:nvPr>
            <p:ph type="subTitle" idx="1"/>
          </p:nvPr>
        </p:nvSpPr>
        <p:spPr>
          <a:xfrm>
            <a:off x="533400" y="1524000"/>
            <a:ext cx="8077200" cy="5105400"/>
          </a:xfrm>
        </p:spPr>
        <p:txBody>
          <a:bodyPr/>
          <a:lstStyle/>
          <a:p>
            <a:pPr eaLnBrk="1" hangingPunct="1">
              <a:lnSpc>
                <a:spcPct val="90000"/>
              </a:lnSpc>
              <a:defRPr/>
            </a:pPr>
            <a:r>
              <a:rPr lang="en-US" smtClean="0">
                <a:latin typeface="Times New Roman" pitchFamily="18" charset="0"/>
              </a:rPr>
              <a:t>Corrosion monitoring can be described as</a:t>
            </a:r>
          </a:p>
          <a:p>
            <a:pPr eaLnBrk="1" hangingPunct="1">
              <a:lnSpc>
                <a:spcPct val="90000"/>
              </a:lnSpc>
              <a:defRPr/>
            </a:pPr>
            <a:endParaRPr lang="hi-IN" sz="1000" i="1" smtClean="0">
              <a:latin typeface="Times New Roman" pitchFamily="18" charset="0"/>
            </a:endParaRPr>
          </a:p>
          <a:p>
            <a:pPr eaLnBrk="1" hangingPunct="1">
              <a:lnSpc>
                <a:spcPct val="90000"/>
              </a:lnSpc>
              <a:defRPr/>
            </a:pPr>
            <a:r>
              <a:rPr lang="en-US" i="1" smtClean="0">
                <a:latin typeface="Times New Roman" pitchFamily="18" charset="0"/>
              </a:rPr>
              <a:t>"The regular measurement of corrosion or corrosivity as it effects an ASSET"</a:t>
            </a:r>
            <a:endParaRPr lang="hi-IN" smtClean="0">
              <a:latin typeface="Times New Roman" pitchFamily="18" charset="0"/>
            </a:endParaRPr>
          </a:p>
          <a:p>
            <a:pPr eaLnBrk="1" hangingPunct="1">
              <a:lnSpc>
                <a:spcPct val="90000"/>
              </a:lnSpc>
              <a:defRPr/>
            </a:pPr>
            <a:r>
              <a:rPr lang="en-US" smtClean="0">
                <a:latin typeface="Times New Roman" pitchFamily="18" charset="0"/>
              </a:rPr>
              <a:t>It is most often used</a:t>
            </a:r>
            <a:endParaRPr lang="hi-IN" smtClean="0">
              <a:latin typeface="Times New Roman" pitchFamily="18" charset="0"/>
            </a:endParaRPr>
          </a:p>
          <a:p>
            <a:pPr eaLnBrk="1" hangingPunct="1">
              <a:lnSpc>
                <a:spcPct val="90000"/>
              </a:lnSpc>
              <a:defRPr/>
            </a:pPr>
            <a:r>
              <a:rPr lang="en-US" smtClean="0">
                <a:latin typeface="Times New Roman" pitchFamily="18" charset="0"/>
              </a:rPr>
              <a:t>to make comparisons between actual and predicted corrosion rates</a:t>
            </a:r>
            <a:endParaRPr lang="hi-IN" smtClean="0">
              <a:latin typeface="Times New Roman" pitchFamily="18" charset="0"/>
            </a:endParaRPr>
          </a:p>
          <a:p>
            <a:pPr eaLnBrk="1" hangingPunct="1">
              <a:lnSpc>
                <a:spcPct val="90000"/>
              </a:lnSpc>
              <a:defRPr/>
            </a:pPr>
            <a:r>
              <a:rPr lang="en-US" smtClean="0">
                <a:latin typeface="Times New Roman" pitchFamily="18" charset="0"/>
              </a:rPr>
              <a:t>or</a:t>
            </a:r>
            <a:endParaRPr lang="hi-IN" smtClean="0">
              <a:latin typeface="Times New Roman" pitchFamily="18" charset="0"/>
            </a:endParaRPr>
          </a:p>
          <a:p>
            <a:pPr eaLnBrk="1" hangingPunct="1">
              <a:lnSpc>
                <a:spcPct val="90000"/>
              </a:lnSpc>
              <a:defRPr/>
            </a:pPr>
            <a:r>
              <a:rPr lang="en-US" smtClean="0">
                <a:latin typeface="Times New Roman" pitchFamily="18" charset="0"/>
              </a:rPr>
              <a:t>for the evaluation of measures taken in prevention or mitigation</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3600" smtClean="0">
                <a:solidFill>
                  <a:srgbClr val="00FF00"/>
                </a:solidFill>
                <a:latin typeface="Impact" pitchFamily="34" charset="0"/>
              </a:rPr>
              <a:t>Electrochemical Noise</a:t>
            </a:r>
          </a:p>
        </p:txBody>
      </p:sp>
      <p:sp>
        <p:nvSpPr>
          <p:cNvPr id="57347" name="Rectangle 3"/>
          <p:cNvSpPr>
            <a:spLocks noGrp="1" noChangeArrowheads="1"/>
          </p:cNvSpPr>
          <p:nvPr>
            <p:ph type="body" idx="1"/>
          </p:nvPr>
        </p:nvSpPr>
        <p:spPr/>
        <p:txBody>
          <a:bodyPr/>
          <a:lstStyle/>
          <a:p>
            <a:pPr eaLnBrk="1" hangingPunct="1">
              <a:defRPr/>
            </a:pPr>
            <a:endParaRPr lang="en-US" sz="2800" smtClean="0">
              <a:latin typeface="Times New Roman" pitchFamily="18" charset="0"/>
            </a:endParaRPr>
          </a:p>
          <a:p>
            <a:pPr eaLnBrk="1" hangingPunct="1">
              <a:buFont typeface="Wingdings" pitchFamily="2" charset="2"/>
              <a:buNone/>
              <a:defRPr/>
            </a:pPr>
            <a:r>
              <a:rPr lang="en-US" sz="2800" smtClean="0">
                <a:latin typeface="Times New Roman" pitchFamily="18" charset="0"/>
              </a:rPr>
              <a:t>  The combination of ECN with ER probes has proved a powerful tool for on-line real-time monitoring of :</a:t>
            </a:r>
          </a:p>
          <a:p>
            <a:pPr eaLnBrk="1" hangingPunct="1">
              <a:buFont typeface="Wingdings" pitchFamily="2" charset="2"/>
              <a:buNone/>
              <a:defRPr/>
            </a:pPr>
            <a:endParaRPr lang="en-US" sz="2800" smtClean="0">
              <a:latin typeface="Times New Roman" pitchFamily="18" charset="0"/>
            </a:endParaRPr>
          </a:p>
          <a:p>
            <a:pPr lvl="4" eaLnBrk="1" hangingPunct="1">
              <a:defRPr/>
            </a:pPr>
            <a:r>
              <a:rPr lang="en-US" sz="2400" smtClean="0">
                <a:latin typeface="Times New Roman" pitchFamily="18" charset="0"/>
              </a:rPr>
              <a:t>General (uniform) corrosion, </a:t>
            </a:r>
          </a:p>
          <a:p>
            <a:pPr lvl="4" eaLnBrk="1" hangingPunct="1">
              <a:defRPr/>
            </a:pPr>
            <a:r>
              <a:rPr lang="en-US" sz="2400" smtClean="0">
                <a:latin typeface="Times New Roman" pitchFamily="18" charset="0"/>
              </a:rPr>
              <a:t>Erosion and </a:t>
            </a:r>
          </a:p>
          <a:p>
            <a:pPr lvl="4" eaLnBrk="1" hangingPunct="1">
              <a:defRPr/>
            </a:pPr>
            <a:r>
              <a:rPr lang="en-US" sz="2400" smtClean="0">
                <a:latin typeface="Times New Roman" pitchFamily="18" charset="0"/>
              </a:rPr>
              <a:t>Localized attack such as pitting</a:t>
            </a:r>
          </a:p>
        </p:txBody>
      </p:sp>
    </p:spTree>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609600" y="152400"/>
            <a:ext cx="7772400" cy="1470025"/>
          </a:xfrm>
        </p:spPr>
        <p:txBody>
          <a:bodyPr/>
          <a:lstStyle/>
          <a:p>
            <a:pPr eaLnBrk="1" hangingPunct="1">
              <a:defRPr/>
            </a:pPr>
            <a:r>
              <a:rPr lang="en-US" smtClean="0">
                <a:solidFill>
                  <a:srgbClr val="00FF00"/>
                </a:solidFill>
                <a:latin typeface="Impact" pitchFamily="34" charset="0"/>
              </a:rPr>
              <a:t>Corrosion Monitoring</a:t>
            </a:r>
          </a:p>
        </p:txBody>
      </p:sp>
      <p:sp>
        <p:nvSpPr>
          <p:cNvPr id="251907" name="Rectangle 3"/>
          <p:cNvSpPr>
            <a:spLocks noGrp="1" noChangeArrowheads="1"/>
          </p:cNvSpPr>
          <p:nvPr>
            <p:ph type="subTitle" idx="1"/>
          </p:nvPr>
        </p:nvSpPr>
        <p:spPr>
          <a:xfrm>
            <a:off x="533400" y="1524000"/>
            <a:ext cx="8077200" cy="5105400"/>
          </a:xfrm>
        </p:spPr>
        <p:txBody>
          <a:bodyPr/>
          <a:lstStyle/>
          <a:p>
            <a:pPr eaLnBrk="1" hangingPunct="1">
              <a:defRPr/>
            </a:pPr>
            <a:endParaRPr lang="en-US" b="1" smtClean="0"/>
          </a:p>
          <a:p>
            <a:pPr eaLnBrk="1" hangingPunct="1">
              <a:defRPr/>
            </a:pPr>
            <a:r>
              <a:rPr lang="en-US" b="1" smtClean="0"/>
              <a:t>Corrosion Monitoring Mantra: </a:t>
            </a:r>
          </a:p>
          <a:p>
            <a:pPr eaLnBrk="1" hangingPunct="1">
              <a:defRPr/>
            </a:pPr>
            <a:r>
              <a:rPr lang="en-US" b="1" smtClean="0"/>
              <a:t>Measure (Monitor), </a:t>
            </a:r>
          </a:p>
          <a:p>
            <a:pPr eaLnBrk="1" hangingPunct="1">
              <a:defRPr/>
            </a:pPr>
            <a:r>
              <a:rPr lang="en-US" b="1" smtClean="0"/>
              <a:t>Understand, </a:t>
            </a:r>
          </a:p>
          <a:p>
            <a:pPr eaLnBrk="1" hangingPunct="1">
              <a:defRPr/>
            </a:pPr>
            <a:r>
              <a:rPr lang="en-US" b="1" smtClean="0"/>
              <a:t>Control, </a:t>
            </a:r>
          </a:p>
          <a:p>
            <a:pPr eaLnBrk="1" hangingPunct="1">
              <a:defRPr/>
            </a:pPr>
            <a:r>
              <a:rPr lang="en-US" b="1" smtClean="0"/>
              <a:t>Improve...</a:t>
            </a:r>
          </a:p>
        </p:txBody>
      </p:sp>
    </p:spTree>
  </p:cSld>
  <p:clrMapOvr>
    <a:masterClrMapping/>
  </p:clrMapOvr>
  <p:transition spd="slow">
    <p:cover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95400"/>
            <a:ext cx="91440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5651" name="Rectangle 3"/>
          <p:cNvSpPr>
            <a:spLocks noGrp="1" noChangeArrowheads="1"/>
          </p:cNvSpPr>
          <p:nvPr>
            <p:ph type="title"/>
          </p:nvPr>
        </p:nvSpPr>
        <p:spPr>
          <a:xfrm>
            <a:off x="381000" y="0"/>
            <a:ext cx="8153400" cy="1219200"/>
          </a:xfrm>
        </p:spPr>
        <p:txBody>
          <a:bodyPr/>
          <a:lstStyle/>
          <a:p>
            <a:pPr eaLnBrk="1" hangingPunct="1">
              <a:defRPr/>
            </a:pPr>
            <a:r>
              <a:rPr lang="en-US" sz="3800" smtClean="0">
                <a:solidFill>
                  <a:srgbClr val="00FF00"/>
                </a:solidFill>
                <a:latin typeface="Impact" pitchFamily="34" charset="0"/>
                <a:hlinkClick r:id="rId4"/>
              </a:rPr>
              <a:t>Electrical Field Signature Method </a:t>
            </a:r>
            <a:r>
              <a:rPr lang="en-US" sz="2400" smtClean="0">
                <a:solidFill>
                  <a:srgbClr val="00FF00"/>
                </a:solidFill>
                <a:latin typeface="Times New Roman" pitchFamily="18" charset="0"/>
                <a:hlinkClick r:id="rId4"/>
              </a:rPr>
              <a:t>(EFSM)</a:t>
            </a:r>
            <a:r>
              <a:rPr lang="en-US" sz="3800" smtClean="0">
                <a:solidFill>
                  <a:srgbClr val="00FF00"/>
                </a:solidFill>
                <a:latin typeface="Impact" pitchFamily="34" charset="0"/>
              </a:rPr>
              <a:t> </a:t>
            </a:r>
            <a:r>
              <a:rPr lang="en-US" sz="3800" i="1" smtClean="0">
                <a:solidFill>
                  <a:srgbClr val="00FF00"/>
                </a:solidFill>
                <a:latin typeface="Impact" pitchFamily="34" charset="0"/>
              </a:rPr>
              <a:t>(non-intrusive)</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box(out)">
                                      <p:cBhvr>
                                        <p:cTn id="7" dur="2000"/>
                                        <p:tgtEl>
                                          <p:spTgt spid="155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277813"/>
            <a:ext cx="8077200" cy="485775"/>
          </a:xfrm>
        </p:spPr>
        <p:txBody>
          <a:bodyPr/>
          <a:lstStyle/>
          <a:p>
            <a:pPr eaLnBrk="1" hangingPunct="1">
              <a:defRPr/>
            </a:pPr>
            <a:r>
              <a:rPr lang="en-US" sz="3800" smtClean="0">
                <a:solidFill>
                  <a:srgbClr val="00FF00"/>
                </a:solidFill>
                <a:latin typeface="Impact" pitchFamily="34" charset="0"/>
              </a:rPr>
              <a:t>Field Signature Method</a:t>
            </a:r>
          </a:p>
        </p:txBody>
      </p:sp>
      <p:pic>
        <p:nvPicPr>
          <p:cNvPr id="162819" name="Picture 3" descr="http://www.corrosion-club.com/images/fsm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90600"/>
            <a:ext cx="3962400" cy="550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2820" name="Rectangle 4"/>
          <p:cNvSpPr>
            <a:spLocks noChangeArrowheads="1"/>
          </p:cNvSpPr>
          <p:nvPr/>
        </p:nvSpPr>
        <p:spPr bwMode="auto">
          <a:xfrm>
            <a:off x="3886200" y="1176338"/>
            <a:ext cx="5257800" cy="483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a:latin typeface="Arial" charset="0"/>
              </a:rPr>
              <a:t>The FSM™ technique is non-intrusive and is used to measure corrosion damage over a relatively large section of a structure.</a:t>
            </a:r>
          </a:p>
          <a:p>
            <a:pPr algn="ctr" eaLnBrk="1" hangingPunct="1"/>
            <a:r>
              <a:rPr lang="en-US" sz="2400">
                <a:latin typeface="Arial" charset="0"/>
              </a:rPr>
              <a:t> </a:t>
            </a:r>
          </a:p>
          <a:p>
            <a:pPr algn="ctr" eaLnBrk="1" hangingPunct="1"/>
            <a:r>
              <a:rPr lang="en-US" sz="2400">
                <a:latin typeface="Arial" charset="0"/>
              </a:rPr>
              <a:t>Sensing pins, strategically positioned over the area of interest, are used to measure the voltage response to an induced current. </a:t>
            </a:r>
          </a:p>
          <a:p>
            <a:pPr algn="ctr" eaLnBrk="1" hangingPunct="1"/>
            <a:endParaRPr lang="en-US" sz="2400">
              <a:latin typeface="Arial" charset="0"/>
            </a:endParaRPr>
          </a:p>
          <a:p>
            <a:pPr algn="ctr" eaLnBrk="1" hangingPunct="1"/>
            <a:r>
              <a:rPr lang="en-US" sz="2400">
                <a:latin typeface="Arial" charset="0"/>
              </a:rPr>
              <a:t>This type of measurement between two pins is closely related to an electrical resistance measurement</a:t>
            </a:r>
            <a:r>
              <a:rPr lang="en-US" sz="2400" b="1">
                <a:latin typeface="Arial" charset="0"/>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box(out)">
                                      <p:cBhvr>
                                        <p:cTn id="7" dur="1000"/>
                                        <p:tgtEl>
                                          <p:spTgt spid="162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62820"/>
                                        </p:tgtEl>
                                        <p:attrNameLst>
                                          <p:attrName>style.visibility</p:attrName>
                                        </p:attrNameLst>
                                      </p:cBhvr>
                                      <p:to>
                                        <p:strVal val="visible"/>
                                      </p:to>
                                    </p:set>
                                    <p:anim calcmode="lin" valueType="num">
                                      <p:cBhvr additive="base">
                                        <p:cTn id="12" dur="1000" fill="hold"/>
                                        <p:tgtEl>
                                          <p:spTgt spid="162820"/>
                                        </p:tgtEl>
                                        <p:attrNameLst>
                                          <p:attrName>ppt_x</p:attrName>
                                        </p:attrNameLst>
                                      </p:cBhvr>
                                      <p:tavLst>
                                        <p:tav tm="0">
                                          <p:val>
                                            <p:strVal val="1+#ppt_w/2"/>
                                          </p:val>
                                        </p:tav>
                                        <p:tav tm="100000">
                                          <p:val>
                                            <p:strVal val="#ppt_x"/>
                                          </p:val>
                                        </p:tav>
                                      </p:tavLst>
                                    </p:anim>
                                    <p:anim calcmode="lin" valueType="num">
                                      <p:cBhvr additive="base">
                                        <p:cTn id="13" dur="1000" fill="hold"/>
                                        <p:tgtEl>
                                          <p:spTgt spid="1628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277813"/>
            <a:ext cx="8077200" cy="485775"/>
          </a:xfrm>
        </p:spPr>
        <p:txBody>
          <a:bodyPr/>
          <a:lstStyle/>
          <a:p>
            <a:pPr eaLnBrk="1" hangingPunct="1">
              <a:defRPr/>
            </a:pPr>
            <a:r>
              <a:rPr lang="en-US" sz="3800" smtClean="0">
                <a:solidFill>
                  <a:srgbClr val="00FF00"/>
                </a:solidFill>
                <a:latin typeface="Impact" pitchFamily="34" charset="0"/>
              </a:rPr>
              <a:t>Field Signature Method</a:t>
            </a:r>
          </a:p>
        </p:txBody>
      </p:sp>
      <p:pic>
        <p:nvPicPr>
          <p:cNvPr id="161795" name="Picture 3" descr="http://www.corrosion-club.com/images/fsm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90600"/>
            <a:ext cx="3886200" cy="550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7" name="Rectangle 5"/>
          <p:cNvSpPr>
            <a:spLocks noChangeArrowheads="1"/>
          </p:cNvSpPr>
          <p:nvPr/>
        </p:nvSpPr>
        <p:spPr bwMode="auto">
          <a:xfrm>
            <a:off x="3819525" y="1066800"/>
            <a:ext cx="5324475" cy="520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1" hangingPunct="1"/>
            <a:r>
              <a:rPr lang="en-US" sz="2400">
                <a:latin typeface="Arial" charset="0"/>
              </a:rPr>
              <a:t>The sensing pins are typically separated by a distance of </a:t>
            </a:r>
          </a:p>
          <a:p>
            <a:pPr algn="ctr" eaLnBrk="1" hangingPunct="1"/>
            <a:r>
              <a:rPr lang="en-US" sz="2400" u="sng">
                <a:latin typeface="Arial" charset="0"/>
              </a:rPr>
              <a:t>2-3 times wall thickness</a:t>
            </a:r>
            <a:r>
              <a:rPr lang="en-US" sz="2400">
                <a:latin typeface="Arial" charset="0"/>
              </a:rPr>
              <a:t>. </a:t>
            </a:r>
          </a:p>
          <a:p>
            <a:pPr algn="ctr" eaLnBrk="1" hangingPunct="1"/>
            <a:endParaRPr lang="en-US" sz="2400">
              <a:latin typeface="Arial" charset="0"/>
            </a:endParaRPr>
          </a:p>
          <a:p>
            <a:pPr algn="ctr" eaLnBrk="1" hangingPunct="1"/>
            <a:r>
              <a:rPr lang="en-US" sz="2400">
                <a:latin typeface="Arial" charset="0"/>
              </a:rPr>
              <a:t>It is the change in the measured voltage distribution (the electrical field "pattern") that is related to a change in wall thickness of the instrumented structure. </a:t>
            </a:r>
          </a:p>
          <a:p>
            <a:pPr algn="ctr" eaLnBrk="1" hangingPunct="1"/>
            <a:endParaRPr lang="en-US" sz="2400">
              <a:latin typeface="Arial" charset="0"/>
            </a:endParaRPr>
          </a:p>
          <a:p>
            <a:pPr algn="ctr" eaLnBrk="1" hangingPunct="1"/>
            <a:r>
              <a:rPr lang="en-US" sz="2400">
                <a:latin typeface="Arial" charset="0"/>
              </a:rPr>
              <a:t>Essentially successive measurements are used for comparative purposes, to detect a change in the degree of corrosion damage.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box(out)">
                                      <p:cBhvr>
                                        <p:cTn id="7" dur="1000"/>
                                        <p:tgtEl>
                                          <p:spTgt spid="161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61797"/>
                                        </p:tgtEl>
                                        <p:attrNameLst>
                                          <p:attrName>style.visibility</p:attrName>
                                        </p:attrNameLst>
                                      </p:cBhvr>
                                      <p:to>
                                        <p:strVal val="visible"/>
                                      </p:to>
                                    </p:set>
                                    <p:anim calcmode="lin" valueType="num">
                                      <p:cBhvr additive="base">
                                        <p:cTn id="12" dur="1000" fill="hold"/>
                                        <p:tgtEl>
                                          <p:spTgt spid="161797"/>
                                        </p:tgtEl>
                                        <p:attrNameLst>
                                          <p:attrName>ppt_x</p:attrName>
                                        </p:attrNameLst>
                                      </p:cBhvr>
                                      <p:tavLst>
                                        <p:tav tm="0">
                                          <p:val>
                                            <p:strVal val="1+#ppt_w/2"/>
                                          </p:val>
                                        </p:tav>
                                        <p:tav tm="100000">
                                          <p:val>
                                            <p:strVal val="#ppt_x"/>
                                          </p:val>
                                        </p:tav>
                                      </p:tavLst>
                                    </p:anim>
                                    <p:anim calcmode="lin" valueType="num">
                                      <p:cBhvr additive="base">
                                        <p:cTn id="13" dur="1000" fill="hold"/>
                                        <p:tgtEl>
                                          <p:spTgt spid="161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1066800" y="0"/>
            <a:ext cx="7391400" cy="1066800"/>
          </a:xfrm>
        </p:spPr>
        <p:txBody>
          <a:bodyPr/>
          <a:lstStyle/>
          <a:p>
            <a:pPr eaLnBrk="1" hangingPunct="1">
              <a:defRPr/>
            </a:pPr>
            <a:r>
              <a:rPr lang="en-US" sz="3600" smtClean="0">
                <a:solidFill>
                  <a:srgbClr val="00FF00"/>
                </a:solidFill>
                <a:latin typeface="Impact" pitchFamily="34" charset="0"/>
              </a:rPr>
              <a:t>Introduction To FSM Technology</a:t>
            </a:r>
          </a:p>
        </p:txBody>
      </p:sp>
      <p:sp>
        <p:nvSpPr>
          <p:cNvPr id="163843" name="Rectangle 3"/>
          <p:cNvSpPr>
            <a:spLocks noGrp="1" noChangeArrowheads="1"/>
          </p:cNvSpPr>
          <p:nvPr>
            <p:ph type="subTitle" idx="1"/>
          </p:nvPr>
        </p:nvSpPr>
        <p:spPr>
          <a:xfrm>
            <a:off x="0" y="1143000"/>
            <a:ext cx="9144000" cy="5715000"/>
          </a:xfrm>
        </p:spPr>
        <p:txBody>
          <a:bodyPr/>
          <a:lstStyle/>
          <a:p>
            <a:pPr eaLnBrk="1" hangingPunct="1">
              <a:lnSpc>
                <a:spcPct val="80000"/>
              </a:lnSpc>
              <a:defRPr/>
            </a:pPr>
            <a:endParaRPr lang="en-US" sz="2800" smtClean="0"/>
          </a:p>
          <a:p>
            <a:pPr eaLnBrk="1" hangingPunct="1">
              <a:lnSpc>
                <a:spcPct val="80000"/>
              </a:lnSpc>
              <a:defRPr/>
            </a:pPr>
            <a:r>
              <a:rPr lang="en-US" sz="2800" smtClean="0">
                <a:latin typeface="Times New Roman" pitchFamily="18" charset="0"/>
              </a:rPr>
              <a:t>It can be installed on process piping, elbows, reducers, buried pipelines, pressure vessels and storage tanks. </a:t>
            </a:r>
          </a:p>
          <a:p>
            <a:pPr eaLnBrk="1" hangingPunct="1">
              <a:lnSpc>
                <a:spcPct val="80000"/>
              </a:lnSpc>
              <a:defRPr/>
            </a:pPr>
            <a:endParaRPr lang="en-US" sz="2800" smtClean="0">
              <a:latin typeface="Times New Roman" pitchFamily="18" charset="0"/>
            </a:endParaRPr>
          </a:p>
          <a:p>
            <a:pPr eaLnBrk="1" hangingPunct="1">
              <a:lnSpc>
                <a:spcPct val="80000"/>
              </a:lnSpc>
              <a:defRPr/>
            </a:pPr>
            <a:r>
              <a:rPr lang="en-US" sz="2800" smtClean="0">
                <a:latin typeface="Times New Roman" pitchFamily="18" charset="0"/>
              </a:rPr>
              <a:t>Depending on pipe geometry and the desired monitoring area, a matrix normally consists of 28, 56 or 84 sensing pins (electrodes). </a:t>
            </a:r>
          </a:p>
          <a:p>
            <a:pPr eaLnBrk="1" hangingPunct="1">
              <a:lnSpc>
                <a:spcPct val="80000"/>
              </a:lnSpc>
              <a:defRPr/>
            </a:pPr>
            <a:r>
              <a:rPr lang="en-US" sz="2800" smtClean="0">
                <a:latin typeface="Times New Roman" pitchFamily="18" charset="0"/>
              </a:rPr>
              <a:t>The pins are stud welded to the outer wall of the pipe along with current feeding cables, temperature sensors and a reference plate. </a:t>
            </a:r>
          </a:p>
          <a:p>
            <a:pPr eaLnBrk="1" hangingPunct="1">
              <a:lnSpc>
                <a:spcPct val="80000"/>
              </a:lnSpc>
              <a:defRPr/>
            </a:pPr>
            <a:endParaRPr lang="en-US" sz="2800" smtClean="0">
              <a:latin typeface="Times New Roman" pitchFamily="18" charset="0"/>
            </a:endParaRPr>
          </a:p>
          <a:p>
            <a:pPr eaLnBrk="1" hangingPunct="1">
              <a:lnSpc>
                <a:spcPct val="80000"/>
              </a:lnSpc>
              <a:defRPr/>
            </a:pPr>
            <a:r>
              <a:rPr lang="en-US" sz="2800" smtClean="0">
                <a:latin typeface="Times New Roman" pitchFamily="18" charset="0"/>
              </a:rPr>
              <a:t>This hardware is all connected via a Sensing Matrix Interface (SMI) and a series of cables connected to a junction mounted at a convenient location.</a:t>
            </a:r>
          </a:p>
        </p:txBody>
      </p:sp>
    </p:spTree>
  </p:cSld>
  <p:clrMapOvr>
    <a:masterClrMapping/>
  </p:clrMapOvr>
  <p:transition spd="slow">
    <p:cover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990600" y="304800"/>
            <a:ext cx="7696200" cy="606425"/>
          </a:xfrm>
        </p:spPr>
        <p:txBody>
          <a:bodyPr/>
          <a:lstStyle/>
          <a:p>
            <a:pPr eaLnBrk="1" hangingPunct="1">
              <a:defRPr/>
            </a:pPr>
            <a:r>
              <a:rPr lang="en-US" sz="3600" smtClean="0">
                <a:solidFill>
                  <a:srgbClr val="00FF00"/>
                </a:solidFill>
                <a:latin typeface="Impact" pitchFamily="34" charset="0"/>
              </a:rPr>
              <a:t>Introduction To FSM Technology</a:t>
            </a:r>
          </a:p>
        </p:txBody>
      </p:sp>
      <p:sp>
        <p:nvSpPr>
          <p:cNvPr id="164867" name="Rectangle 3"/>
          <p:cNvSpPr>
            <a:spLocks noGrp="1" noChangeArrowheads="1"/>
          </p:cNvSpPr>
          <p:nvPr>
            <p:ph type="body" idx="1"/>
          </p:nvPr>
        </p:nvSpPr>
        <p:spPr>
          <a:xfrm>
            <a:off x="228600" y="1295400"/>
            <a:ext cx="5410200" cy="4876800"/>
          </a:xfrm>
        </p:spPr>
        <p:txBody>
          <a:bodyPr/>
          <a:lstStyle/>
          <a:p>
            <a:pPr algn="ctr" eaLnBrk="1" hangingPunct="1">
              <a:lnSpc>
                <a:spcPct val="80000"/>
              </a:lnSpc>
              <a:buFont typeface="Wingdings" pitchFamily="2" charset="2"/>
              <a:buNone/>
              <a:defRPr/>
            </a:pPr>
            <a:r>
              <a:rPr lang="en-US" sz="2400" smtClean="0">
                <a:latin typeface="Times New Roman" pitchFamily="18" charset="0"/>
              </a:rPr>
              <a:t>When a new measurement on the FSM matrix is required, a portable instrument is manually hooked to the junction box </a:t>
            </a:r>
          </a:p>
          <a:p>
            <a:pPr algn="ctr" eaLnBrk="1" hangingPunct="1">
              <a:lnSpc>
                <a:spcPct val="80000"/>
              </a:lnSpc>
              <a:buFont typeface="Wingdings" pitchFamily="2" charset="2"/>
              <a:buNone/>
              <a:defRPr/>
            </a:pPr>
            <a:endParaRPr lang="en-US" sz="2400" smtClean="0">
              <a:latin typeface="Times New Roman" pitchFamily="18" charset="0"/>
            </a:endParaRPr>
          </a:p>
          <a:p>
            <a:pPr algn="ctr" eaLnBrk="1" hangingPunct="1">
              <a:lnSpc>
                <a:spcPct val="80000"/>
              </a:lnSpc>
              <a:buFont typeface="Wingdings" pitchFamily="2" charset="2"/>
              <a:buNone/>
              <a:defRPr/>
            </a:pPr>
            <a:r>
              <a:rPr lang="en-US" sz="2400" smtClean="0">
                <a:latin typeface="Times New Roman" pitchFamily="18" charset="0"/>
              </a:rPr>
              <a:t>The instrument feeds a current through the matrix, and then records the voltage levels between each measuring pin pair </a:t>
            </a:r>
          </a:p>
          <a:p>
            <a:pPr algn="ctr" eaLnBrk="1" hangingPunct="1">
              <a:lnSpc>
                <a:spcPct val="80000"/>
              </a:lnSpc>
              <a:buFont typeface="Wingdings" pitchFamily="2" charset="2"/>
              <a:buNone/>
              <a:defRPr/>
            </a:pPr>
            <a:endParaRPr lang="en-US" sz="2400" smtClean="0">
              <a:latin typeface="Times New Roman" pitchFamily="18" charset="0"/>
            </a:endParaRPr>
          </a:p>
          <a:p>
            <a:pPr algn="ctr" eaLnBrk="1" hangingPunct="1">
              <a:lnSpc>
                <a:spcPct val="80000"/>
              </a:lnSpc>
              <a:buFont typeface="Wingdings" pitchFamily="2" charset="2"/>
              <a:buNone/>
              <a:defRPr/>
            </a:pPr>
            <a:r>
              <a:rPr lang="en-US" sz="2400" smtClean="0">
                <a:latin typeface="Times New Roman" pitchFamily="18" charset="0"/>
              </a:rPr>
              <a:t>The reading is stored in the instrument and subsequently downloaded to a laptop for analysis using FSM trend software, </a:t>
            </a:r>
            <a:r>
              <a:rPr lang="en-US" sz="2400" u="sng" smtClean="0">
                <a:latin typeface="Times New Roman" pitchFamily="18" charset="0"/>
              </a:rPr>
              <a:t>where measurements are compared with the original signature to produce an accumulated metal loss value.</a:t>
            </a:r>
          </a:p>
        </p:txBody>
      </p:sp>
      <p:pic>
        <p:nvPicPr>
          <p:cNvPr id="16486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0" y="1524000"/>
            <a:ext cx="34290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10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64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867">
                                            <p:txEl>
                                              <p:pRg st="2" end="2"/>
                                            </p:txEl>
                                          </p:spTgt>
                                        </p:tgtEl>
                                        <p:attrNameLst>
                                          <p:attrName>style.visibility</p:attrName>
                                        </p:attrNameLst>
                                      </p:cBhvr>
                                      <p:to>
                                        <p:strVal val="visible"/>
                                      </p:to>
                                    </p:set>
                                    <p:anim calcmode="lin" valueType="num">
                                      <p:cBhvr additive="base">
                                        <p:cTn id="13" dur="10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64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anim calcmode="lin" valueType="num">
                                      <p:cBhvr additive="base">
                                        <p:cTn id="19" dur="10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64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164868"/>
                                        </p:tgtEl>
                                        <p:attrNameLst>
                                          <p:attrName>style.visibility</p:attrName>
                                        </p:attrNameLst>
                                      </p:cBhvr>
                                      <p:to>
                                        <p:strVal val="visible"/>
                                      </p:to>
                                    </p:set>
                                    <p:anim calcmode="lin" valueType="num">
                                      <p:cBhvr additive="base">
                                        <p:cTn id="25" dur="1000" fill="hold"/>
                                        <p:tgtEl>
                                          <p:spTgt spid="164868"/>
                                        </p:tgtEl>
                                        <p:attrNameLst>
                                          <p:attrName>ppt_x</p:attrName>
                                        </p:attrNameLst>
                                      </p:cBhvr>
                                      <p:tavLst>
                                        <p:tav tm="0">
                                          <p:val>
                                            <p:strVal val="1+#ppt_w/2"/>
                                          </p:val>
                                        </p:tav>
                                        <p:tav tm="100000">
                                          <p:val>
                                            <p:strVal val="#ppt_x"/>
                                          </p:val>
                                        </p:tav>
                                      </p:tavLst>
                                    </p:anim>
                                    <p:anim calcmode="lin" valueType="num">
                                      <p:cBhvr additive="base">
                                        <p:cTn id="26" dur="1000" fill="hold"/>
                                        <p:tgtEl>
                                          <p:spTgt spid="164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228600" y="304800"/>
            <a:ext cx="8686800" cy="1447800"/>
          </a:xfrm>
        </p:spPr>
        <p:txBody>
          <a:bodyPr/>
          <a:lstStyle/>
          <a:p>
            <a:pPr algn="ctr" eaLnBrk="1" hangingPunct="1">
              <a:lnSpc>
                <a:spcPct val="80000"/>
              </a:lnSpc>
              <a:buFont typeface="Wingdings" pitchFamily="2" charset="2"/>
              <a:buNone/>
              <a:defRPr/>
            </a:pPr>
            <a:r>
              <a:rPr lang="en-US" sz="800" smtClean="0"/>
              <a:t>    </a:t>
            </a:r>
            <a:r>
              <a:rPr lang="en-US" sz="2400" smtClean="0"/>
              <a:t>The software processes the data along with temperature changes to produce plots of metal loss (corrosion), as well as </a:t>
            </a:r>
            <a:r>
              <a:rPr lang="en-US" sz="2400" b="1" smtClean="0">
                <a:solidFill>
                  <a:srgbClr val="33CC33"/>
                </a:solidFill>
              </a:rPr>
              <a:t>3D plots to illustrate the accumulated metal loss over the whole matrix. </a:t>
            </a:r>
            <a:r>
              <a:rPr lang="en-US" sz="2400" smtClean="0"/>
              <a:t>    </a:t>
            </a:r>
          </a:p>
        </p:txBody>
      </p:sp>
      <p:pic>
        <p:nvPicPr>
          <p:cNvPr id="1658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828800"/>
            <a:ext cx="45720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5892" name="Rectangle 4"/>
          <p:cNvSpPr>
            <a:spLocks noChangeArrowheads="1"/>
          </p:cNvSpPr>
          <p:nvPr/>
        </p:nvSpPr>
        <p:spPr bwMode="auto">
          <a:xfrm>
            <a:off x="152400" y="1600200"/>
            <a:ext cx="446405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pPr>
            <a:r>
              <a:rPr lang="en-US" sz="2400">
                <a:latin typeface="Arial" charset="0"/>
              </a:rPr>
              <a:t>The FSM measurements are based on comparison with a reference in order to compensate for temperature variations.</a:t>
            </a:r>
          </a:p>
        </p:txBody>
      </p:sp>
      <p:sp>
        <p:nvSpPr>
          <p:cNvPr id="165893" name="Rectangle 5"/>
          <p:cNvSpPr>
            <a:spLocks noChangeArrowheads="1"/>
          </p:cNvSpPr>
          <p:nvPr/>
        </p:nvSpPr>
        <p:spPr bwMode="auto">
          <a:xfrm>
            <a:off x="152400" y="3040063"/>
            <a:ext cx="4572000" cy="374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en-US" sz="2400">
                <a:latin typeface="Arial" charset="0"/>
              </a:rPr>
              <a:t>These readings are taken in parallel with the pin matrix readings and are taken on a reference plate, which is thermally coupled, to the monitored object. The reference plate is fabricated of the same material as the pipe to be monitored and is machined to fit the curvature of the actual pipe.</a:t>
            </a:r>
          </a:p>
        </p:txBody>
      </p:sp>
      <p:sp>
        <p:nvSpPr>
          <p:cNvPr id="165894" name="Line 6"/>
          <p:cNvSpPr>
            <a:spLocks noChangeShapeType="1"/>
          </p:cNvSpPr>
          <p:nvPr/>
        </p:nvSpPr>
        <p:spPr bwMode="auto">
          <a:xfrm>
            <a:off x="2895600" y="1219200"/>
            <a:ext cx="457200" cy="38100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5895" name="Line 7"/>
          <p:cNvSpPr>
            <a:spLocks noChangeShapeType="1"/>
          </p:cNvSpPr>
          <p:nvPr/>
        </p:nvSpPr>
        <p:spPr bwMode="auto">
          <a:xfrm>
            <a:off x="4038600" y="2209800"/>
            <a:ext cx="2057400" cy="152400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890">
                                            <p:txEl>
                                              <p:pRg st="0" end="0"/>
                                            </p:txEl>
                                          </p:spTgt>
                                        </p:tgtEl>
                                        <p:attrNameLst>
                                          <p:attrName>style.visibility</p:attrName>
                                        </p:attrNameLst>
                                      </p:cBhvr>
                                      <p:to>
                                        <p:strVal val="visible"/>
                                      </p:to>
                                    </p:set>
                                    <p:animEffect transition="in" filter="blinds(horizontal)">
                                      <p:cBhvr>
                                        <p:cTn id="7" dur="1000"/>
                                        <p:tgtEl>
                                          <p:spTgt spid="165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5891"/>
                                        </p:tgtEl>
                                        <p:attrNameLst>
                                          <p:attrName>style.visibility</p:attrName>
                                        </p:attrNameLst>
                                      </p:cBhvr>
                                      <p:to>
                                        <p:strVal val="visible"/>
                                      </p:to>
                                    </p:set>
                                    <p:animEffect transition="in" filter="box(out)">
                                      <p:cBhvr>
                                        <p:cTn id="12" dur="1000"/>
                                        <p:tgtEl>
                                          <p:spTgt spid="1658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5894"/>
                                        </p:tgtEl>
                                        <p:attrNameLst>
                                          <p:attrName>style.visibility</p:attrName>
                                        </p:attrNameLst>
                                      </p:cBhvr>
                                      <p:to>
                                        <p:strVal val="visible"/>
                                      </p:to>
                                    </p:set>
                                    <p:animEffect transition="in" filter="box(in)">
                                      <p:cBhvr>
                                        <p:cTn id="17" dur="500"/>
                                        <p:tgtEl>
                                          <p:spTgt spid="1658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5895"/>
                                        </p:tgtEl>
                                        <p:attrNameLst>
                                          <p:attrName>style.visibility</p:attrName>
                                        </p:attrNameLst>
                                      </p:cBhvr>
                                      <p:to>
                                        <p:strVal val="visible"/>
                                      </p:to>
                                    </p:set>
                                    <p:animEffect transition="in" filter="box(out)">
                                      <p:cBhvr>
                                        <p:cTn id="22" dur="500"/>
                                        <p:tgtEl>
                                          <p:spTgt spid="1658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5892"/>
                                        </p:tgtEl>
                                        <p:attrNameLst>
                                          <p:attrName>style.visibility</p:attrName>
                                        </p:attrNameLst>
                                      </p:cBhvr>
                                      <p:to>
                                        <p:strVal val="visible"/>
                                      </p:to>
                                    </p:set>
                                    <p:anim calcmode="lin" valueType="num">
                                      <p:cBhvr additive="base">
                                        <p:cTn id="27" dur="1000" fill="hold"/>
                                        <p:tgtEl>
                                          <p:spTgt spid="165892"/>
                                        </p:tgtEl>
                                        <p:attrNameLst>
                                          <p:attrName>ppt_x</p:attrName>
                                        </p:attrNameLst>
                                      </p:cBhvr>
                                      <p:tavLst>
                                        <p:tav tm="0">
                                          <p:val>
                                            <p:strVal val="0-#ppt_w/2"/>
                                          </p:val>
                                        </p:tav>
                                        <p:tav tm="100000">
                                          <p:val>
                                            <p:strVal val="#ppt_x"/>
                                          </p:val>
                                        </p:tav>
                                      </p:tavLst>
                                    </p:anim>
                                    <p:anim calcmode="lin" valueType="num">
                                      <p:cBhvr additive="base">
                                        <p:cTn id="28" dur="1000" fill="hold"/>
                                        <p:tgtEl>
                                          <p:spTgt spid="16589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5893"/>
                                        </p:tgtEl>
                                        <p:attrNameLst>
                                          <p:attrName>style.visibility</p:attrName>
                                        </p:attrNameLst>
                                      </p:cBhvr>
                                      <p:to>
                                        <p:strVal val="visible"/>
                                      </p:to>
                                    </p:set>
                                    <p:anim calcmode="lin" valueType="num">
                                      <p:cBhvr additive="base">
                                        <p:cTn id="33" dur="1000" fill="hold"/>
                                        <p:tgtEl>
                                          <p:spTgt spid="165893"/>
                                        </p:tgtEl>
                                        <p:attrNameLst>
                                          <p:attrName>ppt_x</p:attrName>
                                        </p:attrNameLst>
                                      </p:cBhvr>
                                      <p:tavLst>
                                        <p:tav tm="0">
                                          <p:val>
                                            <p:strVal val="#ppt_x"/>
                                          </p:val>
                                        </p:tav>
                                        <p:tav tm="100000">
                                          <p:val>
                                            <p:strVal val="#ppt_x"/>
                                          </p:val>
                                        </p:tav>
                                      </p:tavLst>
                                    </p:anim>
                                    <p:anim calcmode="lin" valueType="num">
                                      <p:cBhvr additive="base">
                                        <p:cTn id="34" dur="1000" fill="hold"/>
                                        <p:tgtEl>
                                          <p:spTgt spid="165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build="p"/>
      <p:bldP spid="165892" grpId="0"/>
      <p:bldP spid="165893" grpId="0"/>
      <p:bldP spid="165894" grpId="0" animBg="1"/>
      <p:bldP spid="16589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Field Signature Method</a:t>
            </a:r>
          </a:p>
        </p:txBody>
      </p:sp>
      <p:pic>
        <p:nvPicPr>
          <p:cNvPr id="16896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773238"/>
            <a:ext cx="4267200" cy="447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896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29200" y="1752600"/>
            <a:ext cx="3811588"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box(out)">
                                      <p:cBhvr>
                                        <p:cTn id="7" dur="1000"/>
                                        <p:tgtEl>
                                          <p:spTgt spid="168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8964"/>
                                        </p:tgtEl>
                                        <p:attrNameLst>
                                          <p:attrName>style.visibility</p:attrName>
                                        </p:attrNameLst>
                                      </p:cBhvr>
                                      <p:to>
                                        <p:strVal val="visible"/>
                                      </p:to>
                                    </p:set>
                                    <p:animEffect transition="in" filter="box(out)">
                                      <p:cBhvr>
                                        <p:cTn id="12" dur="10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09600" y="0"/>
            <a:ext cx="8229600" cy="1139825"/>
          </a:xfrm>
        </p:spPr>
        <p:txBody>
          <a:bodyPr/>
          <a:lstStyle/>
          <a:p>
            <a:pPr eaLnBrk="1" hangingPunct="1">
              <a:defRPr/>
            </a:pPr>
            <a:r>
              <a:rPr lang="en-US" smtClean="0">
                <a:solidFill>
                  <a:srgbClr val="00FF00"/>
                </a:solidFill>
                <a:latin typeface="Impact" pitchFamily="34" charset="0"/>
              </a:rPr>
              <a:t>FSM Technology in Application</a:t>
            </a:r>
          </a:p>
        </p:txBody>
      </p:sp>
      <p:pic>
        <p:nvPicPr>
          <p:cNvPr id="16998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914400"/>
            <a:ext cx="72390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2000" fill="hold"/>
                                        <p:tgtEl>
                                          <p:spTgt spid="169987"/>
                                        </p:tgtEl>
                                        <p:attrNameLst>
                                          <p:attrName>ppt_w</p:attrName>
                                        </p:attrNameLst>
                                      </p:cBhvr>
                                      <p:tavLst>
                                        <p:tav tm="0">
                                          <p:val>
                                            <p:strVal val="#ppt_w*0.70"/>
                                          </p:val>
                                        </p:tav>
                                        <p:tav tm="100000">
                                          <p:val>
                                            <p:strVal val="#ppt_w"/>
                                          </p:val>
                                        </p:tav>
                                      </p:tavLst>
                                    </p:anim>
                                    <p:anim calcmode="lin" valueType="num">
                                      <p:cBhvr>
                                        <p:cTn id="8" dur="2000" fill="hold"/>
                                        <p:tgtEl>
                                          <p:spTgt spid="169987"/>
                                        </p:tgtEl>
                                        <p:attrNameLst>
                                          <p:attrName>ppt_h</p:attrName>
                                        </p:attrNameLst>
                                      </p:cBhvr>
                                      <p:tavLst>
                                        <p:tav tm="0">
                                          <p:val>
                                            <p:strVal val="#ppt_h"/>
                                          </p:val>
                                        </p:tav>
                                        <p:tav tm="100000">
                                          <p:val>
                                            <p:strVal val="#ppt_h"/>
                                          </p:val>
                                        </p:tav>
                                      </p:tavLst>
                                    </p:anim>
                                    <p:animEffect transition="in" filter="fade">
                                      <p:cBhvr>
                                        <p:cTn id="9" dur="2000"/>
                                        <p:tgtEl>
                                          <p:spTgt spid="169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0"/>
            <a:ext cx="8610600" cy="662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fade">
                                      <p:cBhvr>
                                        <p:cTn id="7" dur="2000"/>
                                        <p:tgtEl>
                                          <p:spTgt spid="174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US" smtClean="0">
                <a:solidFill>
                  <a:srgbClr val="00FF00"/>
                </a:solidFill>
                <a:latin typeface="Impact" pitchFamily="34" charset="0"/>
              </a:rPr>
              <a:t>Why FSM Technology?</a:t>
            </a:r>
          </a:p>
        </p:txBody>
      </p:sp>
      <p:sp>
        <p:nvSpPr>
          <p:cNvPr id="93187" name="Rectangle 3"/>
          <p:cNvSpPr>
            <a:spLocks noChangeArrowheads="1"/>
          </p:cNvSpPr>
          <p:nvPr/>
        </p:nvSpPr>
        <p:spPr bwMode="auto">
          <a:xfrm>
            <a:off x="533400" y="1295400"/>
            <a:ext cx="8458200" cy="483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indent="344488" eaLnBrk="1" hangingPunct="1">
              <a:buFontTx/>
              <a:buBlip>
                <a:blip r:embed="rId3"/>
              </a:buBlip>
            </a:pPr>
            <a:r>
              <a:rPr lang="en-US" sz="2400">
                <a:latin typeface="Arial" charset="0"/>
              </a:rPr>
              <a:t> </a:t>
            </a:r>
            <a:r>
              <a:rPr lang="en-US" sz="2400" b="1">
                <a:latin typeface="Arial" charset="0"/>
              </a:rPr>
              <a:t>FSM </a:t>
            </a:r>
            <a:r>
              <a:rPr lang="en-US" sz="2400">
                <a:latin typeface="Arial" charset="0"/>
              </a:rPr>
              <a:t>is non-destructive and accurate</a:t>
            </a:r>
          </a:p>
          <a:p>
            <a:pPr indent="344488" eaLnBrk="1" hangingPunct="1"/>
            <a:endParaRPr lang="en-US" sz="2400">
              <a:latin typeface="Arial" charset="0"/>
            </a:endParaRPr>
          </a:p>
          <a:p>
            <a:pPr indent="344488" eaLnBrk="1" hangingPunct="1">
              <a:buFontTx/>
              <a:buBlip>
                <a:blip r:embed="rId3"/>
              </a:buBlip>
            </a:pPr>
            <a:r>
              <a:rPr lang="en-US" sz="2400">
                <a:latin typeface="Arial" charset="0"/>
              </a:rPr>
              <a:t> </a:t>
            </a:r>
            <a:r>
              <a:rPr lang="en-US" sz="2400" b="1">
                <a:latin typeface="Arial" charset="0"/>
              </a:rPr>
              <a:t>FSM </a:t>
            </a:r>
            <a:r>
              <a:rPr lang="en-US" sz="2400">
                <a:latin typeface="Arial" charset="0"/>
              </a:rPr>
              <a:t>monitors actual changes in the pipe wall as opposed to e.g. probes</a:t>
            </a:r>
          </a:p>
          <a:p>
            <a:pPr indent="344488" eaLnBrk="1" hangingPunct="1"/>
            <a:endParaRPr lang="en-US" sz="2400">
              <a:latin typeface="Arial" charset="0"/>
            </a:endParaRPr>
          </a:p>
          <a:p>
            <a:pPr indent="344488" eaLnBrk="1" hangingPunct="1">
              <a:buFontTx/>
              <a:buBlip>
                <a:blip r:embed="rId3"/>
              </a:buBlip>
            </a:pPr>
            <a:r>
              <a:rPr lang="en-US" sz="2400">
                <a:latin typeface="Arial" charset="0"/>
              </a:rPr>
              <a:t> </a:t>
            </a:r>
            <a:r>
              <a:rPr lang="en-US" sz="2400" b="1">
                <a:latin typeface="Arial" charset="0"/>
              </a:rPr>
              <a:t>FSM </a:t>
            </a:r>
            <a:r>
              <a:rPr lang="en-US" sz="2400">
                <a:latin typeface="Arial" charset="0"/>
              </a:rPr>
              <a:t>detects corrosion and other metal loss over an extended area such as welds, bends, etc.</a:t>
            </a:r>
          </a:p>
          <a:p>
            <a:pPr indent="344488" eaLnBrk="1" hangingPunct="1"/>
            <a:endParaRPr lang="en-US" sz="2400">
              <a:latin typeface="Arial" charset="0"/>
            </a:endParaRPr>
          </a:p>
          <a:p>
            <a:pPr indent="344488" eaLnBrk="1" hangingPunct="1">
              <a:buFontTx/>
              <a:buBlip>
                <a:blip r:embed="rId3"/>
              </a:buBlip>
            </a:pPr>
            <a:r>
              <a:rPr lang="en-US" sz="2400">
                <a:latin typeface="Arial" charset="0"/>
              </a:rPr>
              <a:t> </a:t>
            </a:r>
            <a:r>
              <a:rPr lang="en-US" sz="2400" b="1">
                <a:latin typeface="Arial" charset="0"/>
              </a:rPr>
              <a:t>FSM </a:t>
            </a:r>
            <a:r>
              <a:rPr lang="en-US" sz="2400">
                <a:latin typeface="Arial" charset="0"/>
              </a:rPr>
              <a:t>can be used in high and low temperature applications without drift in the readings or reduced accuracy</a:t>
            </a:r>
          </a:p>
          <a:p>
            <a:pPr indent="344488" eaLnBrk="1" hangingPunct="1"/>
            <a:endParaRPr lang="en-US" sz="2400">
              <a:latin typeface="Arial" charset="0"/>
            </a:endParaRPr>
          </a:p>
          <a:p>
            <a:pPr indent="344488" eaLnBrk="1" hangingPunct="1">
              <a:buFontTx/>
              <a:buBlip>
                <a:blip r:embed="rId3"/>
              </a:buBlip>
            </a:pPr>
            <a:r>
              <a:rPr lang="en-US" sz="2400">
                <a:latin typeface="Arial" charset="0"/>
              </a:rPr>
              <a:t> </a:t>
            </a:r>
            <a:r>
              <a:rPr lang="en-US" sz="2400" b="1">
                <a:latin typeface="Arial" charset="0"/>
              </a:rPr>
              <a:t>FSM </a:t>
            </a:r>
            <a:r>
              <a:rPr lang="en-US" sz="2400">
                <a:latin typeface="Arial" charset="0"/>
              </a:rPr>
              <a:t>reduces costs due to pipe failures by predicting locations of potential localized defects.</a:t>
            </a:r>
          </a:p>
        </p:txBody>
      </p:sp>
    </p:spTree>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609600" y="152400"/>
            <a:ext cx="7772400" cy="1470025"/>
          </a:xfrm>
        </p:spPr>
        <p:txBody>
          <a:bodyPr/>
          <a:lstStyle/>
          <a:p>
            <a:pPr eaLnBrk="1" hangingPunct="1">
              <a:defRPr/>
            </a:pPr>
            <a:r>
              <a:rPr lang="en-US" smtClean="0">
                <a:solidFill>
                  <a:srgbClr val="00FF00"/>
                </a:solidFill>
                <a:latin typeface="Impact" pitchFamily="34" charset="0"/>
              </a:rPr>
              <a:t>Corrosion Monitoring</a:t>
            </a:r>
          </a:p>
        </p:txBody>
      </p:sp>
      <p:sp>
        <p:nvSpPr>
          <p:cNvPr id="256003" name="Rectangle 3"/>
          <p:cNvSpPr>
            <a:spLocks noGrp="1" noChangeArrowheads="1"/>
          </p:cNvSpPr>
          <p:nvPr>
            <p:ph type="subTitle" idx="1"/>
          </p:nvPr>
        </p:nvSpPr>
        <p:spPr>
          <a:xfrm>
            <a:off x="533400" y="1524000"/>
            <a:ext cx="8077200" cy="5105400"/>
          </a:xfrm>
        </p:spPr>
        <p:txBody>
          <a:bodyPr/>
          <a:lstStyle/>
          <a:p>
            <a:pPr eaLnBrk="1" hangingPunct="1">
              <a:lnSpc>
                <a:spcPct val="90000"/>
              </a:lnSpc>
              <a:defRPr/>
            </a:pPr>
            <a:r>
              <a:rPr lang="en-US" smtClean="0">
                <a:solidFill>
                  <a:schemeClr val="tx2"/>
                </a:solidFill>
                <a:latin typeface="Times New Roman" pitchFamily="18" charset="0"/>
              </a:rPr>
              <a:t>Perhaps, when solemnly visiting a giant manufacturing corporation or two, </a:t>
            </a:r>
          </a:p>
          <a:p>
            <a:pPr eaLnBrk="1" hangingPunct="1">
              <a:lnSpc>
                <a:spcPct val="90000"/>
              </a:lnSpc>
              <a:defRPr/>
            </a:pPr>
            <a:r>
              <a:rPr lang="en-US" smtClean="0">
                <a:solidFill>
                  <a:schemeClr val="tx2"/>
                </a:solidFill>
                <a:latin typeface="Times New Roman" pitchFamily="18" charset="0"/>
              </a:rPr>
              <a:t>you too have observed a </a:t>
            </a:r>
          </a:p>
          <a:p>
            <a:pPr eaLnBrk="1" hangingPunct="1">
              <a:lnSpc>
                <a:spcPct val="90000"/>
              </a:lnSpc>
              <a:defRPr/>
            </a:pPr>
            <a:r>
              <a:rPr lang="en-US" smtClean="0">
                <a:solidFill>
                  <a:schemeClr val="tx2"/>
                </a:solidFill>
                <a:latin typeface="Times New Roman" pitchFamily="18" charset="0"/>
              </a:rPr>
              <a:t>quality assurance "mantra" </a:t>
            </a:r>
          </a:p>
          <a:p>
            <a:pPr eaLnBrk="1" hangingPunct="1">
              <a:lnSpc>
                <a:spcPct val="90000"/>
              </a:lnSpc>
              <a:defRPr/>
            </a:pPr>
            <a:r>
              <a:rPr lang="en-US" smtClean="0">
                <a:solidFill>
                  <a:schemeClr val="tx2"/>
                </a:solidFill>
                <a:latin typeface="Times New Roman" pitchFamily="18" charset="0"/>
              </a:rPr>
              <a:t>on a notice board or two that states something like</a:t>
            </a:r>
            <a:r>
              <a:rPr lang="en-US" smtClean="0"/>
              <a:t>:</a:t>
            </a:r>
            <a:endParaRPr lang="en-US" i="1" smtClean="0"/>
          </a:p>
          <a:p>
            <a:pPr eaLnBrk="1" hangingPunct="1">
              <a:lnSpc>
                <a:spcPct val="90000"/>
              </a:lnSpc>
              <a:defRPr/>
            </a:pPr>
            <a:r>
              <a:rPr lang="en-US" b="1" i="1" smtClean="0">
                <a:solidFill>
                  <a:srgbClr val="00FF00"/>
                </a:solidFill>
                <a:latin typeface="Times New Roman" pitchFamily="18" charset="0"/>
              </a:rPr>
              <a:t>"If you can't measure something, you can't understand it ... if you can't understand it, you can't control it ... if you can't control it, you can't improve it."</a:t>
            </a:r>
          </a:p>
        </p:txBody>
      </p:sp>
    </p:spTree>
  </p:cSld>
  <p:clrMapOvr>
    <a:masterClrMapping/>
  </p:clrMapOvr>
  <p:transition spd="slow">
    <p:cover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b="1" smtClean="0">
                <a:solidFill>
                  <a:srgbClr val="00FF00"/>
                </a:solidFill>
              </a:rPr>
              <a:t>FSM Applications</a:t>
            </a:r>
          </a:p>
        </p:txBody>
      </p:sp>
      <p:sp>
        <p:nvSpPr>
          <p:cNvPr id="94211" name="Rectangle 3"/>
          <p:cNvSpPr>
            <a:spLocks noChangeArrowheads="1"/>
          </p:cNvSpPr>
          <p:nvPr/>
        </p:nvSpPr>
        <p:spPr bwMode="auto">
          <a:xfrm>
            <a:off x="304800" y="1447800"/>
            <a:ext cx="8534400"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buFontTx/>
              <a:buBlip>
                <a:blip r:embed="rId3"/>
              </a:buBlip>
            </a:pPr>
            <a:r>
              <a:rPr lang="en-US" sz="2400">
                <a:latin typeface="Arial" charset="0"/>
              </a:rPr>
              <a:t> </a:t>
            </a:r>
            <a:r>
              <a:rPr lang="en-US" sz="2400" b="1">
                <a:latin typeface="Arial" charset="0"/>
              </a:rPr>
              <a:t>Oil and Gas Pipelines</a:t>
            </a:r>
            <a:r>
              <a:rPr lang="en-US" sz="2400">
                <a:latin typeface="Arial" charset="0"/>
              </a:rPr>
              <a:t> – FSM is positioned to detect corrosion at the most critical location, typically over a previously pitted area, the well-head or at locations where corrosion may occur</a:t>
            </a:r>
          </a:p>
          <a:p>
            <a:pPr eaLnBrk="1" hangingPunct="1"/>
            <a:endParaRPr lang="en-US" sz="2400">
              <a:latin typeface="Arial" charset="0"/>
            </a:endParaRPr>
          </a:p>
          <a:p>
            <a:pPr eaLnBrk="1" hangingPunct="1">
              <a:buFontTx/>
              <a:buBlip>
                <a:blip r:embed="rId3"/>
              </a:buBlip>
            </a:pPr>
            <a:r>
              <a:rPr lang="en-US" sz="2400">
                <a:latin typeface="Arial" charset="0"/>
              </a:rPr>
              <a:t> </a:t>
            </a:r>
            <a:r>
              <a:rPr lang="en-US" sz="2400" b="1">
                <a:latin typeface="Arial" charset="0"/>
              </a:rPr>
              <a:t>Process oil and dry gas transportation pipelines</a:t>
            </a:r>
            <a:r>
              <a:rPr lang="en-US" sz="2400">
                <a:latin typeface="Arial" charset="0"/>
              </a:rPr>
              <a:t> – it is possible to design with low corrosion allowance and without intelligent pigging facilities – FSM may give you the edge you need</a:t>
            </a:r>
          </a:p>
          <a:p>
            <a:pPr eaLnBrk="1" hangingPunct="1"/>
            <a:endParaRPr lang="en-US" sz="2400">
              <a:latin typeface="Arial" charset="0"/>
            </a:endParaRPr>
          </a:p>
          <a:p>
            <a:pPr eaLnBrk="1" hangingPunct="1">
              <a:buFontTx/>
              <a:buBlip>
                <a:blip r:embed="rId3"/>
              </a:buBlip>
            </a:pPr>
            <a:r>
              <a:rPr lang="en-US" sz="2400">
                <a:latin typeface="Arial" charset="0"/>
              </a:rPr>
              <a:t> </a:t>
            </a:r>
            <a:r>
              <a:rPr lang="en-US" sz="2400" b="1">
                <a:latin typeface="Arial" charset="0"/>
              </a:rPr>
              <a:t>Tanks and storage vessels</a:t>
            </a:r>
            <a:r>
              <a:rPr lang="en-US" sz="2400">
                <a:latin typeface="Arial" charset="0"/>
              </a:rPr>
              <a:t> – FSM measures corrosion</a:t>
            </a:r>
          </a:p>
          <a:p>
            <a:pPr eaLnBrk="1" hangingPunct="1"/>
            <a:r>
              <a:rPr lang="en-US" sz="2400">
                <a:latin typeface="Arial" charset="0"/>
              </a:rPr>
              <a:t>of any electrically conductive structure</a:t>
            </a:r>
          </a:p>
        </p:txBody>
      </p:sp>
    </p:spTree>
  </p:cSld>
  <p:clrMapOvr>
    <a:masterClrMapping/>
  </p:clrMapOvr>
  <p:transition spd="slow">
    <p:cover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sz="4000" smtClean="0">
                <a:solidFill>
                  <a:srgbClr val="00FF00"/>
                </a:solidFill>
                <a:latin typeface="Impact" pitchFamily="34" charset="0"/>
              </a:rPr>
              <a:t>FSM features</a:t>
            </a:r>
          </a:p>
        </p:txBody>
      </p:sp>
      <p:sp>
        <p:nvSpPr>
          <p:cNvPr id="95235" name="Rectangle 3"/>
          <p:cNvSpPr>
            <a:spLocks noChangeArrowheads="1"/>
          </p:cNvSpPr>
          <p:nvPr/>
        </p:nvSpPr>
        <p:spPr bwMode="auto">
          <a:xfrm>
            <a:off x="228600" y="1752600"/>
            <a:ext cx="8763000" cy="447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buClr>
                <a:schemeClr val="hlink"/>
              </a:buClr>
              <a:buSzPct val="110000"/>
              <a:buFont typeface="Wingdings" pitchFamily="2" charset="2"/>
              <a:buChar char="ü"/>
            </a:pPr>
            <a:r>
              <a:rPr lang="en-US" sz="2400">
                <a:latin typeface="Arial" charset="0"/>
              </a:rPr>
              <a:t> </a:t>
            </a:r>
            <a:r>
              <a:rPr lang="en-US" sz="3200">
                <a:latin typeface="Arial" charset="0"/>
              </a:rPr>
              <a:t>Non-destructive technique</a:t>
            </a:r>
          </a:p>
          <a:p>
            <a:pPr eaLnBrk="1" hangingPunct="1">
              <a:buClr>
                <a:schemeClr val="hlink"/>
              </a:buClr>
              <a:buSzPct val="110000"/>
              <a:buFont typeface="Wingdings" pitchFamily="2" charset="2"/>
              <a:buChar char="ü"/>
            </a:pPr>
            <a:r>
              <a:rPr lang="en-US" sz="3200">
                <a:latin typeface="Arial" charset="0"/>
              </a:rPr>
              <a:t> Measures changes in the actual pipe wall</a:t>
            </a:r>
          </a:p>
          <a:p>
            <a:pPr eaLnBrk="1" hangingPunct="1">
              <a:buClr>
                <a:schemeClr val="hlink"/>
              </a:buClr>
              <a:buSzPct val="110000"/>
              <a:buFont typeface="Wingdings" pitchFamily="2" charset="2"/>
              <a:buChar char="ü"/>
            </a:pPr>
            <a:r>
              <a:rPr lang="en-US" sz="3200">
                <a:latin typeface="Arial" charset="0"/>
              </a:rPr>
              <a:t> Relatively large area can be monitored</a:t>
            </a:r>
          </a:p>
          <a:p>
            <a:pPr eaLnBrk="1" hangingPunct="1">
              <a:buClr>
                <a:schemeClr val="hlink"/>
              </a:buClr>
              <a:buSzPct val="110000"/>
              <a:buFont typeface="Wingdings" pitchFamily="2" charset="2"/>
              <a:buChar char="ü"/>
            </a:pPr>
            <a:r>
              <a:rPr lang="en-US" sz="3200">
                <a:latin typeface="Arial" charset="0"/>
              </a:rPr>
              <a:t> Provides early warning of effects of process</a:t>
            </a:r>
          </a:p>
          <a:p>
            <a:pPr eaLnBrk="1" hangingPunct="1">
              <a:buClr>
                <a:schemeClr val="hlink"/>
              </a:buClr>
              <a:buSzPct val="110000"/>
              <a:buFont typeface="Wingdings" pitchFamily="2" charset="2"/>
              <a:buChar char="ü"/>
            </a:pPr>
            <a:r>
              <a:rPr lang="en-US" sz="3200">
                <a:latin typeface="Arial" charset="0"/>
              </a:rPr>
              <a:t> changes on corrosion conditions</a:t>
            </a:r>
          </a:p>
          <a:p>
            <a:pPr eaLnBrk="1" hangingPunct="1">
              <a:buClr>
                <a:schemeClr val="hlink"/>
              </a:buClr>
              <a:buSzPct val="110000"/>
              <a:buFont typeface="Wingdings" pitchFamily="2" charset="2"/>
              <a:buChar char="ü"/>
            </a:pPr>
            <a:r>
              <a:rPr lang="en-US" sz="3200">
                <a:latin typeface="Arial" charset="0"/>
              </a:rPr>
              <a:t> No theoretical temperature limit </a:t>
            </a:r>
          </a:p>
          <a:p>
            <a:pPr eaLnBrk="1" hangingPunct="1">
              <a:buClr>
                <a:schemeClr val="hlink"/>
              </a:buClr>
              <a:buSzPct val="110000"/>
              <a:buFont typeface="Wingdings" pitchFamily="2" charset="2"/>
              <a:buChar char="ü"/>
            </a:pPr>
            <a:r>
              <a:rPr lang="en-US" sz="3200">
                <a:latin typeface="Arial" charset="0"/>
              </a:rPr>
              <a:t> Reduced life cycle inspection cost</a:t>
            </a:r>
          </a:p>
          <a:p>
            <a:pPr eaLnBrk="1" hangingPunct="1">
              <a:buClr>
                <a:schemeClr val="hlink"/>
              </a:buClr>
              <a:buSzPct val="110000"/>
              <a:buFont typeface="Wingdings" pitchFamily="2" charset="2"/>
              <a:buChar char="ü"/>
            </a:pPr>
            <a:r>
              <a:rPr lang="en-US" sz="3200">
                <a:latin typeface="Arial" charset="0"/>
              </a:rPr>
              <a:t> Provides repeatability</a:t>
            </a:r>
          </a:p>
          <a:p>
            <a:pPr eaLnBrk="1" hangingPunct="1">
              <a:buClr>
                <a:schemeClr val="hlink"/>
              </a:buClr>
              <a:buSzPct val="110000"/>
              <a:buFont typeface="Wingdings" pitchFamily="2" charset="2"/>
              <a:buChar char="ü"/>
            </a:pPr>
            <a:r>
              <a:rPr lang="en-US" sz="3200">
                <a:latin typeface="Arial" charset="0"/>
              </a:rPr>
              <a:t> Shutdown is not necessary for installation.</a:t>
            </a:r>
          </a:p>
        </p:txBody>
      </p:sp>
    </p:spTree>
  </p:cSld>
  <p:clrMapOvr>
    <a:masterClrMapping/>
  </p:clrMapOvr>
  <p:transition spd="slow">
    <p:cover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09600" y="277813"/>
            <a:ext cx="8077200" cy="485775"/>
          </a:xfrm>
        </p:spPr>
        <p:txBody>
          <a:bodyPr/>
          <a:lstStyle/>
          <a:p>
            <a:pPr eaLnBrk="1" hangingPunct="1">
              <a:defRPr/>
            </a:pPr>
            <a:r>
              <a:rPr lang="en-US" sz="4000" smtClean="0">
                <a:solidFill>
                  <a:srgbClr val="00FF00"/>
                </a:solidFill>
                <a:latin typeface="Impact" pitchFamily="34" charset="0"/>
              </a:rPr>
              <a:t>FSM Installations</a:t>
            </a:r>
          </a:p>
        </p:txBody>
      </p:sp>
      <p:sp>
        <p:nvSpPr>
          <p:cNvPr id="179203" name="Rectangle 3"/>
          <p:cNvSpPr>
            <a:spLocks noChangeArrowheads="1"/>
          </p:cNvSpPr>
          <p:nvPr/>
        </p:nvSpPr>
        <p:spPr bwMode="auto">
          <a:xfrm>
            <a:off x="0" y="1143000"/>
            <a:ext cx="6477000" cy="5113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endParaRPr lang="en-US" b="1">
              <a:latin typeface="Arial" charset="0"/>
            </a:endParaRPr>
          </a:p>
          <a:p>
            <a:pPr eaLnBrk="1" hangingPunct="1">
              <a:defRPr/>
            </a:pPr>
            <a:r>
              <a:rPr lang="en-US" sz="2400">
                <a:solidFill>
                  <a:srgbClr val="00FF00"/>
                </a:solidFill>
                <a:effectLst>
                  <a:outerShdw blurRad="38100" dist="38100" dir="2700000" algn="tl">
                    <a:srgbClr val="000000"/>
                  </a:outerShdw>
                </a:effectLst>
                <a:latin typeface="Arial" charset="0"/>
              </a:rPr>
              <a:t>Depending on pipe geometry and the desired monitoring area. The measuring pins are fixed to the pipeline using a </a:t>
            </a:r>
            <a:r>
              <a:rPr lang="en-US" sz="2400" b="1">
                <a:solidFill>
                  <a:srgbClr val="00FF00"/>
                </a:solidFill>
                <a:effectLst>
                  <a:outerShdw blurRad="38100" dist="38100" dir="2700000" algn="tl">
                    <a:srgbClr val="000000"/>
                  </a:outerShdw>
                </a:effectLst>
                <a:latin typeface="Arial" charset="0"/>
              </a:rPr>
              <a:t>low impact stud welding procedure</a:t>
            </a:r>
            <a:endParaRPr lang="en-US" sz="2400" b="1">
              <a:solidFill>
                <a:srgbClr val="3333FF"/>
              </a:solidFill>
              <a:effectLst>
                <a:outerShdw blurRad="38100" dist="38100" dir="2700000" algn="tl">
                  <a:srgbClr val="000000"/>
                </a:outerShdw>
              </a:effectLst>
              <a:latin typeface="Arial" charset="0"/>
            </a:endParaRPr>
          </a:p>
          <a:p>
            <a:pPr eaLnBrk="1" hangingPunct="1">
              <a:defRPr/>
            </a:pPr>
            <a:endParaRPr lang="en-US" sz="2400" b="1">
              <a:solidFill>
                <a:srgbClr val="3333FF"/>
              </a:solidFill>
              <a:effectLst>
                <a:outerShdw blurRad="38100" dist="38100" dir="2700000" algn="tl">
                  <a:srgbClr val="000000"/>
                </a:outerShdw>
              </a:effectLst>
              <a:latin typeface="Arial" charset="0"/>
            </a:endParaRPr>
          </a:p>
          <a:p>
            <a:pPr eaLnBrk="1" hangingPunct="1">
              <a:defRPr/>
            </a:pPr>
            <a:r>
              <a:rPr lang="en-US" sz="2400">
                <a:solidFill>
                  <a:schemeClr val="tx2"/>
                </a:solidFill>
                <a:effectLst>
                  <a:outerShdw blurRad="38100" dist="38100" dir="2700000" algn="tl">
                    <a:srgbClr val="000000"/>
                  </a:outerShdw>
                </a:effectLst>
                <a:latin typeface="Arial" charset="0"/>
              </a:rPr>
              <a:t>Depending on the monitoring requirements, a matrix can be arranged to cover the entire pipe circumference, or just to focus on the most susceptible area of the line. </a:t>
            </a:r>
          </a:p>
          <a:p>
            <a:pPr eaLnBrk="1" hangingPunct="1">
              <a:defRPr/>
            </a:pPr>
            <a:endParaRPr lang="en-US" sz="2400">
              <a:solidFill>
                <a:schemeClr val="tx2"/>
              </a:solidFill>
              <a:effectLst>
                <a:outerShdw blurRad="38100" dist="38100" dir="2700000" algn="tl">
                  <a:srgbClr val="000000"/>
                </a:outerShdw>
              </a:effectLst>
              <a:latin typeface="Arial" charset="0"/>
            </a:endParaRPr>
          </a:p>
          <a:p>
            <a:pPr eaLnBrk="1" hangingPunct="1">
              <a:defRPr/>
            </a:pPr>
            <a:r>
              <a:rPr lang="en-US" sz="2400">
                <a:solidFill>
                  <a:srgbClr val="00FF00"/>
                </a:solidFill>
                <a:effectLst>
                  <a:outerShdw blurRad="38100" dist="38100" dir="2700000" algn="tl">
                    <a:srgbClr val="000000"/>
                  </a:outerShdw>
                </a:effectLst>
                <a:latin typeface="Arial" charset="0"/>
              </a:rPr>
              <a:t>In any case, the total monitoring area covered by an FSM-matrix is much larger than that of a corrosion probe or coupon.</a:t>
            </a:r>
          </a:p>
        </p:txBody>
      </p:sp>
      <p:pic>
        <p:nvPicPr>
          <p:cNvPr id="17920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1143000"/>
            <a:ext cx="27432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fade">
                                      <p:cBhvr>
                                        <p:cTn id="7" dur="2000"/>
                                        <p:tgtEl>
                                          <p:spTgt spid="179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9203"/>
                                        </p:tgtEl>
                                        <p:attrNameLst>
                                          <p:attrName>style.visibility</p:attrName>
                                        </p:attrNameLst>
                                      </p:cBhvr>
                                      <p:to>
                                        <p:strVal val="visible"/>
                                      </p:to>
                                    </p:set>
                                    <p:anim calcmode="lin" valueType="num">
                                      <p:cBhvr additive="base">
                                        <p:cTn id="12" dur="1000" fill="hold"/>
                                        <p:tgtEl>
                                          <p:spTgt spid="179203"/>
                                        </p:tgtEl>
                                        <p:attrNameLst>
                                          <p:attrName>ppt_x</p:attrName>
                                        </p:attrNameLst>
                                      </p:cBhvr>
                                      <p:tavLst>
                                        <p:tav tm="0">
                                          <p:val>
                                            <p:strVal val="0-#ppt_w/2"/>
                                          </p:val>
                                        </p:tav>
                                        <p:tav tm="100000">
                                          <p:val>
                                            <p:strVal val="#ppt_x"/>
                                          </p:val>
                                        </p:tav>
                                      </p:tavLst>
                                    </p:anim>
                                    <p:anim calcmode="lin" valueType="num">
                                      <p:cBhvr additive="base">
                                        <p:cTn id="13" dur="1000" fill="hold"/>
                                        <p:tgtEl>
                                          <p:spTgt spid="179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228600" y="1600200"/>
            <a:ext cx="8686800" cy="4495800"/>
          </a:xfrm>
        </p:spPr>
        <p:txBody>
          <a:bodyPr/>
          <a:lstStyle/>
          <a:p>
            <a:pPr algn="ctr" eaLnBrk="1" hangingPunct="1">
              <a:buFont typeface="Wingdings" pitchFamily="2" charset="2"/>
              <a:buNone/>
              <a:defRPr/>
            </a:pPr>
            <a:r>
              <a:rPr lang="en-US" sz="2800" smtClean="0">
                <a:latin typeface="Times New Roman" pitchFamily="18" charset="0"/>
              </a:rPr>
              <a:t>One of the common corrosion products of iron or steel in a neutral or acidic medium is atomic hydrogen. </a:t>
            </a:r>
          </a:p>
          <a:p>
            <a:pPr algn="ctr" eaLnBrk="1" hangingPunct="1">
              <a:buFont typeface="Wingdings" pitchFamily="2" charset="2"/>
              <a:buNone/>
              <a:defRPr/>
            </a:pPr>
            <a:endParaRPr lang="en-US" sz="2800" smtClean="0">
              <a:latin typeface="Times New Roman" pitchFamily="18" charset="0"/>
            </a:endParaRPr>
          </a:p>
          <a:p>
            <a:pPr algn="ctr" eaLnBrk="1" hangingPunct="1">
              <a:buFont typeface="Wingdings" pitchFamily="2" charset="2"/>
              <a:buNone/>
              <a:defRPr/>
            </a:pPr>
            <a:r>
              <a:rPr lang="en-US" sz="2800" smtClean="0">
                <a:latin typeface="Times New Roman" pitchFamily="18" charset="0"/>
              </a:rPr>
              <a:t>Normally, these highly reactive species combine with other hydrogen atoms to produce a relatively harmless molecule, hydrogen gas (H</a:t>
            </a:r>
            <a:r>
              <a:rPr lang="en-US" sz="1600" b="1" smtClean="0">
                <a:latin typeface="Times New Roman" pitchFamily="18" charset="0"/>
              </a:rPr>
              <a:t>2</a:t>
            </a:r>
            <a:r>
              <a:rPr lang="en-US" sz="2800" smtClean="0">
                <a:latin typeface="Times New Roman" pitchFamily="18" charset="0"/>
              </a:rPr>
              <a:t>). </a:t>
            </a:r>
          </a:p>
          <a:p>
            <a:pPr algn="ctr" eaLnBrk="1" hangingPunct="1">
              <a:buFont typeface="Wingdings" pitchFamily="2" charset="2"/>
              <a:buNone/>
              <a:defRPr/>
            </a:pPr>
            <a:r>
              <a:rPr lang="en-US" sz="2800" smtClean="0">
                <a:latin typeface="Times New Roman" pitchFamily="18" charset="0"/>
              </a:rPr>
              <a:t>In the presence of some catalysts such as sulfur, arsenic, or tin, the hydrogen atoms dissolve into the steel to a significant degree </a:t>
            </a:r>
          </a:p>
        </p:txBody>
      </p:sp>
      <p:sp>
        <p:nvSpPr>
          <p:cNvPr id="195587" name="Rectangle 3"/>
          <p:cNvSpPr>
            <a:spLocks noGrp="1" noChangeArrowheads="1"/>
          </p:cNvSpPr>
          <p:nvPr>
            <p:ph type="title"/>
          </p:nvPr>
        </p:nvSpPr>
        <p:spPr/>
        <p:txBody>
          <a:bodyPr anchorCtr="0"/>
          <a:lstStyle/>
          <a:p>
            <a:pPr eaLnBrk="1" hangingPunct="1">
              <a:defRPr/>
            </a:pPr>
            <a:r>
              <a:rPr lang="en-US" smtClean="0">
                <a:solidFill>
                  <a:srgbClr val="33CC33"/>
                </a:solidFill>
                <a:latin typeface="Impact" pitchFamily="34" charset="0"/>
              </a:rPr>
              <a:t>Hydrogen Flux Monitoring</a:t>
            </a:r>
          </a:p>
        </p:txBody>
      </p:sp>
    </p:spTree>
  </p:cSld>
  <p:clrMapOvr>
    <a:masterClrMapping/>
  </p:clrMapOvr>
  <p:transition spd="slow">
    <p:cover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subTitle" idx="1"/>
          </p:nvPr>
        </p:nvSpPr>
        <p:spPr>
          <a:xfrm>
            <a:off x="1143000" y="1219200"/>
            <a:ext cx="6781800" cy="4724400"/>
          </a:xfrm>
        </p:spPr>
        <p:txBody>
          <a:bodyPr/>
          <a:lstStyle/>
          <a:p>
            <a:pPr eaLnBrk="1" hangingPunct="1">
              <a:lnSpc>
                <a:spcPct val="80000"/>
              </a:lnSpc>
              <a:defRPr/>
            </a:pPr>
            <a:r>
              <a:rPr lang="en-US" sz="2800" smtClean="0">
                <a:latin typeface="Times New Roman" pitchFamily="18" charset="0"/>
              </a:rPr>
              <a:t>This generation of atomic hydrogen can be used for </a:t>
            </a:r>
            <a:r>
              <a:rPr lang="en-US" sz="2800" smtClean="0">
                <a:latin typeface="Times New Roman" pitchFamily="18" charset="0"/>
                <a:hlinkClick r:id="rId3"/>
              </a:rPr>
              <a:t>corrosion monitoring</a:t>
            </a:r>
            <a:r>
              <a:rPr lang="en-US" sz="2800" smtClean="0">
                <a:latin typeface="Times New Roman" pitchFamily="18" charset="0"/>
              </a:rPr>
              <a:t> purposes in both intrusive or non-intrusive forms. </a:t>
            </a:r>
          </a:p>
          <a:p>
            <a:pPr eaLnBrk="1" hangingPunct="1">
              <a:lnSpc>
                <a:spcPct val="80000"/>
              </a:lnSpc>
              <a:defRPr/>
            </a:pPr>
            <a:endParaRPr lang="en-US" sz="2800" smtClean="0">
              <a:latin typeface="Times New Roman" pitchFamily="18" charset="0"/>
            </a:endParaRPr>
          </a:p>
          <a:p>
            <a:pPr eaLnBrk="1" hangingPunct="1">
              <a:lnSpc>
                <a:spcPct val="80000"/>
              </a:lnSpc>
              <a:defRPr/>
            </a:pPr>
            <a:r>
              <a:rPr lang="en-US" sz="2800" smtClean="0">
                <a:latin typeface="Times New Roman" pitchFamily="18" charset="0"/>
              </a:rPr>
              <a:t>In the latter, hydrogen monitoring sensors are often attached to the </a:t>
            </a:r>
          </a:p>
          <a:p>
            <a:pPr eaLnBrk="1" hangingPunct="1">
              <a:lnSpc>
                <a:spcPct val="80000"/>
              </a:lnSpc>
              <a:defRPr/>
            </a:pPr>
            <a:r>
              <a:rPr lang="en-US" sz="2800" smtClean="0">
                <a:latin typeface="Times New Roman" pitchFamily="18" charset="0"/>
              </a:rPr>
              <a:t>outside walls of vessels and piping. </a:t>
            </a:r>
          </a:p>
          <a:p>
            <a:pPr eaLnBrk="1" hangingPunct="1">
              <a:lnSpc>
                <a:spcPct val="80000"/>
              </a:lnSpc>
              <a:defRPr/>
            </a:pPr>
            <a:endParaRPr lang="en-US" sz="2800" smtClean="0">
              <a:latin typeface="Times New Roman" pitchFamily="18" charset="0"/>
            </a:endParaRPr>
          </a:p>
          <a:p>
            <a:pPr eaLnBrk="1" hangingPunct="1">
              <a:lnSpc>
                <a:spcPct val="80000"/>
              </a:lnSpc>
              <a:defRPr/>
            </a:pPr>
            <a:r>
              <a:rPr lang="en-US" sz="2800" smtClean="0">
                <a:latin typeface="Times New Roman" pitchFamily="18" charset="0"/>
              </a:rPr>
              <a:t>It is the diffusion of atomic hydrogen into the metallic substrate that is of most concern, as it can lead to problems such as hydrogen induced cracking. </a:t>
            </a:r>
          </a:p>
        </p:txBody>
      </p:sp>
      <p:sp>
        <p:nvSpPr>
          <p:cNvPr id="196611" name="Rectangle 3"/>
          <p:cNvSpPr>
            <a:spLocks noGrp="1" noChangeArrowheads="1"/>
          </p:cNvSpPr>
          <p:nvPr>
            <p:ph type="ctrTitle"/>
          </p:nvPr>
        </p:nvSpPr>
        <p:spPr>
          <a:xfrm>
            <a:off x="1066800" y="228600"/>
            <a:ext cx="7315200" cy="762000"/>
          </a:xfrm>
        </p:spPr>
        <p:txBody>
          <a:bodyPr anchorCtr="0"/>
          <a:lstStyle/>
          <a:p>
            <a:pPr eaLnBrk="1" hangingPunct="1">
              <a:defRPr/>
            </a:pPr>
            <a:r>
              <a:rPr lang="en-US" sz="4400" smtClean="0">
                <a:solidFill>
                  <a:srgbClr val="33CC33"/>
                </a:solidFill>
                <a:latin typeface="Impact" pitchFamily="34" charset="0"/>
              </a:rPr>
              <a:t>Hydrogen Flux Monitoring</a:t>
            </a:r>
          </a:p>
        </p:txBody>
      </p:sp>
    </p:spTree>
  </p:cSld>
  <p:clrMapOvr>
    <a:masterClrMapping/>
  </p:clrMapOvr>
  <p:transition spd="slow">
    <p:cover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sz="3800" smtClean="0">
                <a:solidFill>
                  <a:srgbClr val="33CC33"/>
                </a:solidFill>
                <a:latin typeface="Impact" pitchFamily="34" charset="0"/>
              </a:rPr>
              <a:t>Hydrogen Flux Monitoring</a:t>
            </a:r>
          </a:p>
        </p:txBody>
      </p:sp>
      <p:sp>
        <p:nvSpPr>
          <p:cNvPr id="197635" name="Rectangle 3"/>
          <p:cNvSpPr>
            <a:spLocks noGrp="1" noChangeArrowheads="1"/>
          </p:cNvSpPr>
          <p:nvPr>
            <p:ph type="body" idx="1"/>
          </p:nvPr>
        </p:nvSpPr>
        <p:spPr/>
        <p:txBody>
          <a:bodyPr/>
          <a:lstStyle/>
          <a:p>
            <a:pPr algn="ctr" eaLnBrk="1" hangingPunct="1">
              <a:lnSpc>
                <a:spcPct val="90000"/>
              </a:lnSpc>
              <a:buFont typeface="Wingdings" pitchFamily="2" charset="2"/>
              <a:buNone/>
              <a:defRPr/>
            </a:pPr>
            <a:r>
              <a:rPr lang="en-US" sz="2400" smtClean="0">
                <a:latin typeface="Times New Roman" pitchFamily="18" charset="0"/>
              </a:rPr>
              <a:t>Hydrogen monitoring probes are based on either of the following Three principles</a:t>
            </a:r>
          </a:p>
          <a:p>
            <a:pPr algn="ctr" eaLnBrk="1" hangingPunct="1">
              <a:lnSpc>
                <a:spcPct val="90000"/>
              </a:lnSpc>
              <a:buFont typeface="Wingdings" pitchFamily="2" charset="2"/>
              <a:buNone/>
              <a:defRPr/>
            </a:pPr>
            <a:endParaRPr lang="en-US" sz="2400" b="1" smtClean="0">
              <a:latin typeface="Times New Roman" pitchFamily="18" charset="0"/>
            </a:endParaRPr>
          </a:p>
          <a:p>
            <a:pPr eaLnBrk="1" hangingPunct="1">
              <a:lnSpc>
                <a:spcPct val="90000"/>
              </a:lnSpc>
              <a:defRPr/>
            </a:pPr>
            <a:r>
              <a:rPr lang="en-US" sz="2400" smtClean="0">
                <a:latin typeface="Times New Roman" pitchFamily="18" charset="0"/>
              </a:rPr>
              <a:t>Pressure increase with time in a controlled chamber, as hydrogen passes through the material into the probe chamber </a:t>
            </a:r>
          </a:p>
          <a:p>
            <a:pPr eaLnBrk="1" hangingPunct="1">
              <a:lnSpc>
                <a:spcPct val="90000"/>
              </a:lnSpc>
              <a:defRPr/>
            </a:pPr>
            <a:endParaRPr lang="en-US" sz="2400" smtClean="0">
              <a:latin typeface="Times New Roman" pitchFamily="18" charset="0"/>
            </a:endParaRPr>
          </a:p>
          <a:p>
            <a:pPr eaLnBrk="1" hangingPunct="1">
              <a:lnSpc>
                <a:spcPct val="90000"/>
              </a:lnSpc>
              <a:defRPr/>
            </a:pPr>
            <a:r>
              <a:rPr lang="en-US" sz="2400" smtClean="0">
                <a:latin typeface="Times New Roman" pitchFamily="18" charset="0"/>
              </a:rPr>
              <a:t>An electrochemical current resulting from the oxidation of hydrogen under an applied potential </a:t>
            </a:r>
          </a:p>
          <a:p>
            <a:pPr eaLnBrk="1" hangingPunct="1">
              <a:lnSpc>
                <a:spcPct val="90000"/>
              </a:lnSpc>
              <a:buFont typeface="Wingdings" pitchFamily="2" charset="2"/>
              <a:buNone/>
              <a:defRPr/>
            </a:pPr>
            <a:endParaRPr lang="en-US" sz="2400" smtClean="0">
              <a:latin typeface="Times New Roman" pitchFamily="18" charset="0"/>
            </a:endParaRPr>
          </a:p>
          <a:p>
            <a:pPr eaLnBrk="1" hangingPunct="1">
              <a:lnSpc>
                <a:spcPct val="90000"/>
              </a:lnSpc>
              <a:defRPr/>
            </a:pPr>
            <a:r>
              <a:rPr lang="en-US" sz="2400" smtClean="0">
                <a:latin typeface="Times New Roman" pitchFamily="18" charset="0"/>
              </a:rPr>
              <a:t>Current flow in an external circuit, based on a fuel cell principle, whereby hydrogen entering the miniature fuel cell causes the current flow. </a:t>
            </a:r>
          </a:p>
        </p:txBody>
      </p:sp>
    </p:spTree>
  </p:cSld>
  <p:clrMapOvr>
    <a:masterClrMapping/>
  </p:clrMapOvr>
  <p:transition spd="slow">
    <p:cover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p:txBody>
          <a:bodyPr/>
          <a:lstStyle/>
          <a:p>
            <a:pPr algn="ctr" eaLnBrk="1" hangingPunct="1">
              <a:buFont typeface="Wingdings" pitchFamily="2" charset="2"/>
              <a:buNone/>
              <a:defRPr/>
            </a:pPr>
            <a:r>
              <a:rPr lang="en-US" sz="2800" smtClean="0">
                <a:latin typeface="Times New Roman" pitchFamily="18" charset="0"/>
              </a:rPr>
              <a:t>This "uptake" of hydrogen occurs when the recombination of hydrogen atoms and subsequent release as molecular hydrogen into the </a:t>
            </a:r>
          </a:p>
          <a:p>
            <a:pPr algn="ctr" eaLnBrk="1" hangingPunct="1">
              <a:buFont typeface="Wingdings" pitchFamily="2" charset="2"/>
              <a:buNone/>
              <a:defRPr/>
            </a:pPr>
            <a:r>
              <a:rPr lang="en-US" sz="2800" smtClean="0">
                <a:latin typeface="Times New Roman" pitchFamily="18" charset="0"/>
              </a:rPr>
              <a:t>environment is impeded. </a:t>
            </a:r>
          </a:p>
          <a:p>
            <a:pPr algn="ctr" eaLnBrk="1" hangingPunct="1">
              <a:buFont typeface="Wingdings" pitchFamily="2" charset="2"/>
              <a:buNone/>
              <a:defRPr/>
            </a:pPr>
            <a:r>
              <a:rPr lang="en-US" sz="2800" smtClean="0">
                <a:latin typeface="Times New Roman" pitchFamily="18" charset="0"/>
              </a:rPr>
              <a:t>Hydrogen monitoring is highly applicable to the oil refining and petrochemical industries with hydrocarbon process streams. </a:t>
            </a:r>
          </a:p>
          <a:p>
            <a:pPr algn="ctr" eaLnBrk="1" hangingPunct="1">
              <a:buFont typeface="Wingdings" pitchFamily="2" charset="2"/>
              <a:buNone/>
              <a:defRPr/>
            </a:pPr>
            <a:r>
              <a:rPr lang="en-US" sz="2800" smtClean="0">
                <a:latin typeface="Times New Roman" pitchFamily="18" charset="0"/>
              </a:rPr>
              <a:t>The presence of hydrogen sulfide in these industries promotes the uptake of hydrogen into plant items </a:t>
            </a:r>
          </a:p>
          <a:p>
            <a:pPr algn="ctr" eaLnBrk="1" hangingPunct="1">
              <a:buFont typeface="Wingdings" pitchFamily="2" charset="2"/>
              <a:buNone/>
              <a:defRPr/>
            </a:pPr>
            <a:endParaRPr lang="en-US" sz="2800" smtClean="0">
              <a:latin typeface="Times New Roman" pitchFamily="18" charset="0"/>
            </a:endParaRPr>
          </a:p>
          <a:p>
            <a:pPr eaLnBrk="1" hangingPunct="1">
              <a:defRPr/>
            </a:pPr>
            <a:endParaRPr lang="en-US" sz="2800" smtClean="0"/>
          </a:p>
        </p:txBody>
      </p:sp>
      <p:sp>
        <p:nvSpPr>
          <p:cNvPr id="198659" name="Rectangle 3"/>
          <p:cNvSpPr>
            <a:spLocks noGrp="1" noChangeArrowheads="1"/>
          </p:cNvSpPr>
          <p:nvPr>
            <p:ph type="title"/>
          </p:nvPr>
        </p:nvSpPr>
        <p:spPr/>
        <p:txBody>
          <a:bodyPr anchorCtr="0"/>
          <a:lstStyle/>
          <a:p>
            <a:pPr eaLnBrk="1" hangingPunct="1">
              <a:defRPr/>
            </a:pPr>
            <a:r>
              <a:rPr lang="en-US" smtClean="0">
                <a:solidFill>
                  <a:srgbClr val="33CC33"/>
                </a:solidFill>
                <a:latin typeface="Impact" pitchFamily="34" charset="0"/>
              </a:rPr>
              <a:t>Hydrogen Flux Monitoring</a:t>
            </a:r>
          </a:p>
        </p:txBody>
      </p:sp>
    </p:spTree>
  </p:cSld>
  <p:clrMapOvr>
    <a:masterClrMapping/>
  </p:clrMapOvr>
  <p:transition spd="slow">
    <p:cover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en-US" smtClean="0">
                <a:solidFill>
                  <a:srgbClr val="33CC33"/>
                </a:solidFill>
                <a:latin typeface="Impact" pitchFamily="34" charset="0"/>
              </a:rPr>
              <a:t>Hydrogen Flux Monitoring</a:t>
            </a:r>
          </a:p>
        </p:txBody>
      </p:sp>
      <p:pic>
        <p:nvPicPr>
          <p:cNvPr id="199683" name="Picture 3" descr="Hydrosteel 6000 for fast and reliable spot measurement of hydrogen flux"/>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57400"/>
            <a:ext cx="3886200" cy="327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9684" name="Rectangle 4"/>
          <p:cNvSpPr>
            <a:spLocks noChangeArrowheads="1"/>
          </p:cNvSpPr>
          <p:nvPr/>
        </p:nvSpPr>
        <p:spPr bwMode="auto">
          <a:xfrm>
            <a:off x="4038600" y="1397000"/>
            <a:ext cx="5105400" cy="520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634800" anchor="ctr">
            <a:spAutoFit/>
          </a:bodyPr>
          <a:lstStyle/>
          <a:p>
            <a:pPr eaLnBrk="1" fontAlgn="ctr" hangingPunct="1"/>
            <a:r>
              <a:rPr lang="en-US" sz="2000" b="1">
                <a:latin typeface="Arial" charset="0"/>
              </a:rPr>
              <a:t>Portable monitoring tool for sour, HF and high temperature corrosion and diffusible hydrogen damage in steel. </a:t>
            </a:r>
            <a:br>
              <a:rPr lang="en-US" sz="2000" b="1">
                <a:latin typeface="Arial" charset="0"/>
              </a:rPr>
            </a:br>
            <a:r>
              <a:rPr lang="en-US" sz="2000" b="1">
                <a:latin typeface="Arial" charset="0"/>
              </a:rPr>
              <a:t/>
            </a:r>
            <a:br>
              <a:rPr lang="en-US" sz="2000" b="1">
                <a:latin typeface="Arial" charset="0"/>
              </a:rPr>
            </a:br>
            <a:r>
              <a:rPr lang="en-US" sz="2000" b="1">
                <a:latin typeface="Arial" charset="0"/>
              </a:rPr>
              <a:t>The intrinsically safe instrument is totally non-intrusive and with minimal test surface preparation, and no consumables such as grease required, reliable measurements can be made within a minute. </a:t>
            </a:r>
            <a:br>
              <a:rPr lang="en-US" sz="2000" b="1">
                <a:latin typeface="Arial" charset="0"/>
              </a:rPr>
            </a:br>
            <a:r>
              <a:rPr lang="en-US" sz="2000" b="1">
                <a:latin typeface="Arial" charset="0"/>
              </a:rPr>
              <a:t/>
            </a:r>
            <a:br>
              <a:rPr lang="en-US" sz="2000" b="1">
                <a:latin typeface="Arial" charset="0"/>
              </a:rPr>
            </a:br>
            <a:r>
              <a:rPr lang="en-US" sz="2000" b="1">
                <a:latin typeface="Arial" charset="0"/>
              </a:rPr>
              <a:t>Measurements can be taken from small pipes and large vessels, at any orientation and at any temperature up to 500 °C (932 °F), with a single probe.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9683"/>
                                        </p:tgtEl>
                                        <p:attrNameLst>
                                          <p:attrName>style.visibility</p:attrName>
                                        </p:attrNameLst>
                                      </p:cBhvr>
                                      <p:to>
                                        <p:strVal val="visible"/>
                                      </p:to>
                                    </p:set>
                                    <p:anim calcmode="lin" valueType="num">
                                      <p:cBhvr>
                                        <p:cTn id="7" dur="1000" fill="hold"/>
                                        <p:tgtEl>
                                          <p:spTgt spid="199683"/>
                                        </p:tgtEl>
                                        <p:attrNameLst>
                                          <p:attrName>ppt_w</p:attrName>
                                        </p:attrNameLst>
                                      </p:cBhvr>
                                      <p:tavLst>
                                        <p:tav tm="0">
                                          <p:val>
                                            <p:strVal val="#ppt_w*0.70"/>
                                          </p:val>
                                        </p:tav>
                                        <p:tav tm="100000">
                                          <p:val>
                                            <p:strVal val="#ppt_w"/>
                                          </p:val>
                                        </p:tav>
                                      </p:tavLst>
                                    </p:anim>
                                    <p:anim calcmode="lin" valueType="num">
                                      <p:cBhvr>
                                        <p:cTn id="8" dur="1000" fill="hold"/>
                                        <p:tgtEl>
                                          <p:spTgt spid="199683"/>
                                        </p:tgtEl>
                                        <p:attrNameLst>
                                          <p:attrName>ppt_h</p:attrName>
                                        </p:attrNameLst>
                                      </p:cBhvr>
                                      <p:tavLst>
                                        <p:tav tm="0">
                                          <p:val>
                                            <p:strVal val="#ppt_h"/>
                                          </p:val>
                                        </p:tav>
                                        <p:tav tm="100000">
                                          <p:val>
                                            <p:strVal val="#ppt_h"/>
                                          </p:val>
                                        </p:tav>
                                      </p:tavLst>
                                    </p:anim>
                                    <p:animEffect transition="in" filter="fade">
                                      <p:cBhvr>
                                        <p:cTn id="9" dur="1000"/>
                                        <p:tgtEl>
                                          <p:spTgt spid="1996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199684"/>
                                        </p:tgtEl>
                                        <p:attrNameLst>
                                          <p:attrName>style.visibility</p:attrName>
                                        </p:attrNameLst>
                                      </p:cBhvr>
                                      <p:to>
                                        <p:strVal val="visible"/>
                                      </p:to>
                                    </p:set>
                                    <p:anim calcmode="lin" valueType="num">
                                      <p:cBhvr additive="base">
                                        <p:cTn id="14" dur="1000" fill="hold"/>
                                        <p:tgtEl>
                                          <p:spTgt spid="199684"/>
                                        </p:tgtEl>
                                        <p:attrNameLst>
                                          <p:attrName>ppt_x</p:attrName>
                                        </p:attrNameLst>
                                      </p:cBhvr>
                                      <p:tavLst>
                                        <p:tav tm="0">
                                          <p:val>
                                            <p:strVal val="0-#ppt_w/2"/>
                                          </p:val>
                                        </p:tav>
                                        <p:tav tm="100000">
                                          <p:val>
                                            <p:strVal val="#ppt_x"/>
                                          </p:val>
                                        </p:tav>
                                      </p:tavLst>
                                    </p:anim>
                                    <p:anim calcmode="lin" valueType="num">
                                      <p:cBhvr additive="base">
                                        <p:cTn id="15" dur="1000" fill="hold"/>
                                        <p:tgtEl>
                                          <p:spTgt spid="1996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277813"/>
            <a:ext cx="8229600" cy="406400"/>
          </a:xfrm>
        </p:spPr>
        <p:txBody>
          <a:bodyPr/>
          <a:lstStyle/>
          <a:p>
            <a:pPr eaLnBrk="1" hangingPunct="1">
              <a:defRPr/>
            </a:pPr>
            <a:r>
              <a:rPr lang="en-GB" sz="2500" b="1" smtClean="0">
                <a:solidFill>
                  <a:srgbClr val="66FF33"/>
                </a:solidFill>
              </a:rPr>
              <a:t>HYDROGEN FLUX MONITORING</a:t>
            </a:r>
            <a:endParaRPr lang="en-US" sz="2500" b="1" smtClean="0">
              <a:solidFill>
                <a:srgbClr val="66FF33"/>
              </a:solidFill>
            </a:endParaRPr>
          </a:p>
        </p:txBody>
      </p:sp>
      <p:pic>
        <p:nvPicPr>
          <p:cNvPr id="2191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7150" y="914400"/>
            <a:ext cx="390525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9140" name="Rectangle 4"/>
          <p:cNvSpPr>
            <a:spLocks noChangeArrowheads="1"/>
          </p:cNvSpPr>
          <p:nvPr/>
        </p:nvSpPr>
        <p:spPr bwMode="auto">
          <a:xfrm>
            <a:off x="1600200" y="6019800"/>
            <a:ext cx="6343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GB" b="1">
                <a:latin typeface="Arial" charset="0"/>
              </a:rPr>
              <a:t>INTRUSIVE HYDROGEN FLUX PROBE (FINGER PROBE)</a:t>
            </a:r>
            <a:r>
              <a:rPr lang="en-US">
                <a:latin typeface="Arial" charset="0"/>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9139"/>
                                        </p:tgtEl>
                                        <p:attrNameLst>
                                          <p:attrName>style.visibility</p:attrName>
                                        </p:attrNameLst>
                                      </p:cBhvr>
                                      <p:to>
                                        <p:strVal val="visible"/>
                                      </p:to>
                                    </p:set>
                                    <p:animEffect transition="in" filter="box(out)">
                                      <p:cBhvr>
                                        <p:cTn id="7" dur="1000"/>
                                        <p:tgtEl>
                                          <p:spTgt spid="219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9140"/>
                                        </p:tgtEl>
                                        <p:attrNameLst>
                                          <p:attrName>style.visibility</p:attrName>
                                        </p:attrNameLst>
                                      </p:cBhvr>
                                      <p:to>
                                        <p:strVal val="visible"/>
                                      </p:to>
                                    </p:set>
                                    <p:anim calcmode="lin" valueType="num">
                                      <p:cBhvr additive="base">
                                        <p:cTn id="12" dur="1000" fill="hold"/>
                                        <p:tgtEl>
                                          <p:spTgt spid="219140"/>
                                        </p:tgtEl>
                                        <p:attrNameLst>
                                          <p:attrName>ppt_x</p:attrName>
                                        </p:attrNameLst>
                                      </p:cBhvr>
                                      <p:tavLst>
                                        <p:tav tm="0">
                                          <p:val>
                                            <p:strVal val="0-#ppt_w/2"/>
                                          </p:val>
                                        </p:tav>
                                        <p:tav tm="100000">
                                          <p:val>
                                            <p:strVal val="#ppt_x"/>
                                          </p:val>
                                        </p:tav>
                                      </p:tavLst>
                                    </p:anim>
                                    <p:anim calcmode="lin" valueType="num">
                                      <p:cBhvr additive="base">
                                        <p:cTn id="13" dur="1000" fill="hold"/>
                                        <p:tgtEl>
                                          <p:spTgt spid="219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sz="3800" smtClean="0">
                <a:solidFill>
                  <a:srgbClr val="33CC33"/>
                </a:solidFill>
                <a:latin typeface="Impact" pitchFamily="34" charset="0"/>
              </a:rPr>
              <a:t>Corrosion Potential (</a:t>
            </a:r>
            <a:r>
              <a:rPr lang="en-US" sz="3400" smtClean="0">
                <a:solidFill>
                  <a:srgbClr val="33CC33"/>
                </a:solidFill>
                <a:latin typeface="Times New Roman" pitchFamily="18" charset="0"/>
              </a:rPr>
              <a:t>Ecorr</a:t>
            </a:r>
            <a:r>
              <a:rPr lang="en-US" sz="3800" smtClean="0">
                <a:solidFill>
                  <a:srgbClr val="33CC33"/>
                </a:solidFill>
                <a:latin typeface="Impact" pitchFamily="34" charset="0"/>
              </a:rPr>
              <a:t>) Monitoring</a:t>
            </a:r>
            <a:r>
              <a:rPr lang="en-US" sz="3800" smtClean="0"/>
              <a:t> </a:t>
            </a:r>
          </a:p>
        </p:txBody>
      </p:sp>
      <p:sp>
        <p:nvSpPr>
          <p:cNvPr id="202755" name="Rectangle 3"/>
          <p:cNvSpPr>
            <a:spLocks noGrp="1" noChangeArrowheads="1"/>
          </p:cNvSpPr>
          <p:nvPr>
            <p:ph type="body" idx="1"/>
          </p:nvPr>
        </p:nvSpPr>
        <p:spPr/>
        <p:txBody>
          <a:bodyPr/>
          <a:lstStyle/>
          <a:p>
            <a:pPr algn="ctr" eaLnBrk="1" hangingPunct="1">
              <a:buFont typeface="Wingdings" pitchFamily="2" charset="2"/>
              <a:buNone/>
              <a:defRPr/>
            </a:pPr>
            <a:r>
              <a:rPr lang="en-US" smtClean="0"/>
              <a:t>   </a:t>
            </a:r>
            <a:r>
              <a:rPr lang="en-US" sz="2800" smtClean="0">
                <a:latin typeface="Times New Roman" pitchFamily="18" charset="0"/>
              </a:rPr>
              <a:t>The measurement of the corrosion potential, often called </a:t>
            </a:r>
            <a:r>
              <a:rPr lang="en-US" sz="2800" b="1" smtClean="0">
                <a:latin typeface="Times New Roman" pitchFamily="18" charset="0"/>
              </a:rPr>
              <a:t>Ecorr</a:t>
            </a:r>
            <a:r>
              <a:rPr lang="en-US" sz="2800" smtClean="0">
                <a:latin typeface="Times New Roman" pitchFamily="18" charset="0"/>
              </a:rPr>
              <a:t>, is a relatively simple concept, with the underlying principle widely used in industry for </a:t>
            </a:r>
          </a:p>
          <a:p>
            <a:pPr algn="ctr" eaLnBrk="1" hangingPunct="1">
              <a:buFont typeface="Wingdings" pitchFamily="2" charset="2"/>
              <a:buNone/>
              <a:defRPr/>
            </a:pPr>
            <a:r>
              <a:rPr lang="en-US" sz="2800" smtClean="0">
                <a:latin typeface="Times New Roman" pitchFamily="18" charset="0"/>
              </a:rPr>
              <a:t>monitoring reinforcing steel corrosion in concrete and </a:t>
            </a:r>
          </a:p>
          <a:p>
            <a:pPr algn="ctr" eaLnBrk="1" hangingPunct="1">
              <a:buFont typeface="Wingdings" pitchFamily="2" charset="2"/>
              <a:buNone/>
              <a:defRPr/>
            </a:pPr>
            <a:r>
              <a:rPr lang="en-US" sz="2800" smtClean="0">
                <a:latin typeface="Times New Roman" pitchFamily="18" charset="0"/>
              </a:rPr>
              <a:t>structures such as </a:t>
            </a:r>
          </a:p>
          <a:p>
            <a:pPr algn="ctr" eaLnBrk="1" hangingPunct="1">
              <a:buFont typeface="Wingdings" pitchFamily="2" charset="2"/>
              <a:buNone/>
              <a:defRPr/>
            </a:pPr>
            <a:r>
              <a:rPr lang="en-US" sz="2800" smtClean="0">
                <a:latin typeface="Times New Roman" pitchFamily="18" charset="0"/>
              </a:rPr>
              <a:t>buried pipelines under cathodic protection. </a:t>
            </a:r>
          </a:p>
          <a:p>
            <a:pPr algn="ctr" eaLnBrk="1" hangingPunct="1">
              <a:buFont typeface="Wingdings" pitchFamily="2" charset="2"/>
              <a:buNone/>
              <a:defRPr/>
            </a:pPr>
            <a:r>
              <a:rPr lang="en-US" sz="2800" smtClean="0">
                <a:latin typeface="Times New Roman" pitchFamily="18" charset="0"/>
              </a:rPr>
              <a:t>Monitoring of anodic protection systems is a further application area. </a:t>
            </a:r>
          </a:p>
        </p:txBody>
      </p:sp>
    </p:spTree>
  </p:cSld>
  <p:clrMapOvr>
    <a:masterClrMapping/>
  </p:clrMapOvr>
  <p:transition spd="slow">
    <p:cover dir="d"/>
  </p:transition>
  <p:timing>
    <p:tnLst>
      <p:par>
        <p:cTn id="1" dur="indefinite" restart="never" nodeType="tmRoot"/>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2614</TotalTime>
  <Words>6716</Words>
  <Application>Microsoft Office PowerPoint</Application>
  <PresentationFormat>On-screen Show (4:3)</PresentationFormat>
  <Paragraphs>973</Paragraphs>
  <Slides>135</Slides>
  <Notes>127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135</vt:i4>
      </vt:variant>
    </vt:vector>
  </HeadingPairs>
  <TitlesOfParts>
    <vt:vector size="137" baseType="lpstr">
      <vt:lpstr>Curtain Call</vt:lpstr>
      <vt:lpstr>Worksheet</vt:lpstr>
      <vt:lpstr> Corrosion monitoring – Quantification of corrosion loss to control corrosion</vt:lpstr>
      <vt:lpstr>Corrosion Monitoring</vt:lpstr>
      <vt:lpstr>Corrosion Monitoring</vt:lpstr>
      <vt:lpstr>Corrosion Monitoring</vt:lpstr>
      <vt:lpstr>Corrosion Monitoring</vt:lpstr>
      <vt:lpstr>Corrosion Monitoring</vt:lpstr>
      <vt:lpstr>Corrosion Monitoring</vt:lpstr>
      <vt:lpstr>Corrosion Monitoring</vt:lpstr>
      <vt:lpstr>Corrosion Monitoring</vt:lpstr>
      <vt:lpstr>Corrosion Monitoring</vt:lpstr>
      <vt:lpstr>What Is Corrosion Monitoring?</vt:lpstr>
      <vt:lpstr>What Is Corrosion Monitoring?</vt:lpstr>
      <vt:lpstr>What Is Corrosion Monitoring?</vt:lpstr>
      <vt:lpstr>What Is Corrosion Monitoring?</vt:lpstr>
      <vt:lpstr>Why monitor?</vt:lpstr>
      <vt:lpstr>Why monitor?</vt:lpstr>
      <vt:lpstr>Why monitor?</vt:lpstr>
      <vt:lpstr>Why monitor?</vt:lpstr>
      <vt:lpstr>Why monitor?</vt:lpstr>
      <vt:lpstr>Why monitor?</vt:lpstr>
      <vt:lpstr>Corrosion Monitoring Techniques </vt:lpstr>
      <vt:lpstr>Corrosion Monitoring Techniques </vt:lpstr>
      <vt:lpstr>Corrosion Monitoring Techniques </vt:lpstr>
      <vt:lpstr>Corrosion Monitoring Techniques </vt:lpstr>
      <vt:lpstr>Corrosion Monitoring Techniques</vt:lpstr>
      <vt:lpstr>Corrosion Monitoring Techniques</vt:lpstr>
      <vt:lpstr>Corrosion Monitoring Techniques</vt:lpstr>
      <vt:lpstr>Weight Loss Coupons…</vt:lpstr>
      <vt:lpstr>Corrosion Monitoring Techniques</vt:lpstr>
      <vt:lpstr>Corrosion Monitoring Techniques</vt:lpstr>
      <vt:lpstr>Corrosion Monitoring Techniques</vt:lpstr>
      <vt:lpstr>Slide 32</vt:lpstr>
      <vt:lpstr>Corrosion Monitoring Techniques</vt:lpstr>
      <vt:lpstr>Corrosion Monitoring Techniques</vt:lpstr>
      <vt:lpstr>Corrosion Monitoring Techniques</vt:lpstr>
      <vt:lpstr>Corrosion Monitoring Techniques</vt:lpstr>
      <vt:lpstr>Corrosion Monitoring Techniques</vt:lpstr>
      <vt:lpstr>Corrosion Monitoring Techniques</vt:lpstr>
      <vt:lpstr>Corrosion Monitoring Techniques</vt:lpstr>
      <vt:lpstr>Corrosion Monitoring Techniques</vt:lpstr>
      <vt:lpstr>Corrosion Monitoring Techniques</vt:lpstr>
      <vt:lpstr>Electrical Resistance (ER) (intrusive) </vt:lpstr>
      <vt:lpstr>ELECTRICAL RESISTANCE MONITORING </vt:lpstr>
      <vt:lpstr>ELECTRICAL RESISTANCE MONITORING</vt:lpstr>
      <vt:lpstr>ELECTRICAL RESISTANCE MONITORING</vt:lpstr>
      <vt:lpstr> Electrical Resistance Probe</vt:lpstr>
      <vt:lpstr>ER Probes Element Configuration</vt:lpstr>
      <vt:lpstr>Adjustable Flush ER Probe</vt:lpstr>
      <vt:lpstr>ELECTRICAL RESISTANCE MONITORING</vt:lpstr>
      <vt:lpstr>Slide 50</vt:lpstr>
      <vt:lpstr>ELECTRICAL RESISTANCE MONITORING</vt:lpstr>
      <vt:lpstr>ELECTRICAL RESISTANCE MONITORING</vt:lpstr>
      <vt:lpstr>ELECTRICAL RESISTANCE MONITORING</vt:lpstr>
      <vt:lpstr>ELECTRICAL RESISTANCE MONITORING</vt:lpstr>
      <vt:lpstr>ELECTRICAL RESISTANCE MONITORING</vt:lpstr>
      <vt:lpstr>Slide 56</vt:lpstr>
      <vt:lpstr>    RATIO METRIC METAL LOSS MEASUREMENT - CEION® TECHNOLOGY </vt:lpstr>
      <vt:lpstr>CEION® -  a ratiometric metal loss measurement technology</vt:lpstr>
      <vt:lpstr>Slide 59</vt:lpstr>
      <vt:lpstr>   RATIO METRIC METAL LOSS MEASUREMENT - CEION® TECHNOLOGY </vt:lpstr>
      <vt:lpstr> RATIO METRIC METAL LOSS MEASUREMENT - CEION® TECHNOLOGY </vt:lpstr>
      <vt:lpstr>RATIO METRIC METAL LOSS MEASUREMENT - CEION® TECHNOLOGY</vt:lpstr>
      <vt:lpstr>ELECTROCHEMICAL TECHNIQUES</vt:lpstr>
      <vt:lpstr>ELECTROCHEMICAL TECHNIQUES</vt:lpstr>
      <vt:lpstr>ELECTROCHEMICAL TECHNIQUES</vt:lpstr>
      <vt:lpstr>ELECTROCHEMICAL TECHNIQUES</vt:lpstr>
      <vt:lpstr>  ELECTROCHEMICAL TECHNIQUES</vt:lpstr>
      <vt:lpstr>ELECTROCHEMICAL TECHNIQUES</vt:lpstr>
      <vt:lpstr>ELECTROCHEMICAL TECHNIQUES</vt:lpstr>
      <vt:lpstr>Retractable Linear Polarization Resistance Probes – Flush and Projecting Type (Up to-Pressure: 1500 psi &amp; Temperature: 260°C)  </vt:lpstr>
      <vt:lpstr>The Equipment Selection Process</vt:lpstr>
      <vt:lpstr>ACCESS  </vt:lpstr>
      <vt:lpstr>ACCESS</vt:lpstr>
      <vt:lpstr>Slide 74</vt:lpstr>
      <vt:lpstr>Electrochemical Noise</vt:lpstr>
      <vt:lpstr>Electrochemical Noise</vt:lpstr>
      <vt:lpstr>Electrochemical Noise</vt:lpstr>
      <vt:lpstr>What Is Corrosion Monitoring?</vt:lpstr>
      <vt:lpstr>Electrochemical Noise</vt:lpstr>
      <vt:lpstr>Electrical Field Signature Method (EFSM) (non-intrusive)</vt:lpstr>
      <vt:lpstr>Field Signature Method</vt:lpstr>
      <vt:lpstr>Field Signature Method</vt:lpstr>
      <vt:lpstr>Introduction To FSM Technology</vt:lpstr>
      <vt:lpstr>Introduction To FSM Technology</vt:lpstr>
      <vt:lpstr>Slide 85</vt:lpstr>
      <vt:lpstr>Field Signature Method</vt:lpstr>
      <vt:lpstr>FSM Technology in Application</vt:lpstr>
      <vt:lpstr>Slide 88</vt:lpstr>
      <vt:lpstr>Why FSM Technology?</vt:lpstr>
      <vt:lpstr>FSM Applications</vt:lpstr>
      <vt:lpstr>FSM features</vt:lpstr>
      <vt:lpstr>FSM Installations</vt:lpstr>
      <vt:lpstr>Hydrogen Flux Monitoring</vt:lpstr>
      <vt:lpstr>Hydrogen Flux Monitoring</vt:lpstr>
      <vt:lpstr>Hydrogen Flux Monitoring</vt:lpstr>
      <vt:lpstr>Hydrogen Flux Monitoring</vt:lpstr>
      <vt:lpstr>Hydrogen Flux Monitoring</vt:lpstr>
      <vt:lpstr>HYDROGEN FLUX MONITORING</vt:lpstr>
      <vt:lpstr>Corrosion Potential (Ecorr) Monitoring </vt:lpstr>
      <vt:lpstr>Sensoring Device For Monitoring Potential </vt:lpstr>
      <vt:lpstr>PIPE-TO-SOIL POTENTIAL READING</vt:lpstr>
      <vt:lpstr>Corrosion Potential (Ecorr) Monitoring</vt:lpstr>
      <vt:lpstr>Chemical Analyses </vt:lpstr>
      <vt:lpstr> Planned implementation  </vt:lpstr>
      <vt:lpstr>Planned Implementation</vt:lpstr>
      <vt:lpstr>DATA COLLECTION</vt:lpstr>
      <vt:lpstr>DATA COLLECTION</vt:lpstr>
      <vt:lpstr>DATA COLLECTION</vt:lpstr>
      <vt:lpstr>DATA COLLECTION</vt:lpstr>
      <vt:lpstr>DATA COLLECTION</vt:lpstr>
      <vt:lpstr>Data - Information – Solution</vt:lpstr>
      <vt:lpstr>Data - Information – Solution</vt:lpstr>
      <vt:lpstr>Data - Information – Solution</vt:lpstr>
      <vt:lpstr>Slide 114</vt:lpstr>
      <vt:lpstr>Slide 115</vt:lpstr>
      <vt:lpstr>Slide 116</vt:lpstr>
      <vt:lpstr>Excellent agreement between coupon corrosion rates and pitting susceptibility and online corrosion monitoring data in liquid and vapour phases in a dehydrated gas pipeline environment containing methane,  carbon dioxide, condensing water and glycol</vt:lpstr>
      <vt:lpstr>Online, real-time relationship between corrosion rate and feed rate of neutralising chemicals in 98-99% process</vt:lpstr>
      <vt:lpstr>Online, real-time relationship between corrosion rate and feed rate of neutralising chemicals in  98-99% process</vt:lpstr>
      <vt:lpstr>Corrosion monitoring has evolved from offline to online and online real time measurements</vt:lpstr>
      <vt:lpstr>The data depicts real time corrosion on a hydrocarbon/water stream, show that the rate of corrosion is not steady over time. Peak corrosion episodes occur </vt:lpstr>
      <vt:lpstr>Slide 122</vt:lpstr>
      <vt:lpstr>Slide 123</vt:lpstr>
      <vt:lpstr>Slide 124</vt:lpstr>
      <vt:lpstr>Slide 125</vt:lpstr>
      <vt:lpstr>Slide 126</vt:lpstr>
      <vt:lpstr>Slide 127</vt:lpstr>
      <vt:lpstr>Slide 128</vt:lpstr>
      <vt:lpstr>Slide 129</vt:lpstr>
      <vt:lpstr>Slide 130</vt:lpstr>
      <vt:lpstr>Slide 131</vt:lpstr>
      <vt:lpstr>Slide 132</vt:lpstr>
      <vt:lpstr>Nothing is Forever </vt:lpstr>
      <vt:lpstr>Nothing is Forever</vt:lpstr>
      <vt:lpstr>Nothing is Forever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Corrosion Monitoring?</dc:title>
  <dc:creator>Dr. G H Thanki</dc:creator>
  <cp:lastModifiedBy>ANAM</cp:lastModifiedBy>
  <cp:revision>20</cp:revision>
  <dcterms:created xsi:type="dcterms:W3CDTF">2006-06-23T11:13:18Z</dcterms:created>
  <dcterms:modified xsi:type="dcterms:W3CDTF">2014-01-28T03:14:47Z</dcterms:modified>
</cp:coreProperties>
</file>